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3" r:id="rId2"/>
    <p:sldId id="285" r:id="rId3"/>
    <p:sldId id="289" r:id="rId4"/>
    <p:sldId id="314" r:id="rId5"/>
    <p:sldId id="316" r:id="rId6"/>
    <p:sldId id="291" r:id="rId7"/>
    <p:sldId id="292" r:id="rId8"/>
    <p:sldId id="317" r:id="rId9"/>
    <p:sldId id="313" r:id="rId10"/>
    <p:sldId id="28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E48C4A-B992-EEC3-D2CF-FB291F7B3564}" name="Alexander Liang" initials="AL" userId="S::Alexander.X.Liang@kp.org::059791e3-edbd-43e3-9635-2e0f1a6d983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Robinson" initials="RR" lastIdx="4" clrIdx="0">
    <p:extLst>
      <p:ext uri="{19B8F6BF-5375-455C-9EA6-DF929625EA0E}">
        <p15:presenceInfo xmlns:p15="http://schemas.microsoft.com/office/powerpoint/2012/main" userId="070c908a-f44c-495a-ac50-a85f6e5cd1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8C9E"/>
    <a:srgbClr val="614B79"/>
    <a:srgbClr val="FFFFFF"/>
    <a:srgbClr val="8C857B"/>
    <a:srgbClr val="443560"/>
    <a:srgbClr val="333F48"/>
    <a:srgbClr val="D7D2CB"/>
    <a:srgbClr val="453560"/>
    <a:srgbClr val="1B7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/>
    <p:restoredTop sz="96190"/>
  </p:normalViewPr>
  <p:slideViewPr>
    <p:cSldViewPr snapToGrid="0">
      <p:cViewPr varScale="1">
        <p:scale>
          <a:sx n="109" d="100"/>
          <a:sy n="109" d="100"/>
        </p:scale>
        <p:origin x="92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6B755-27FD-DE44-A322-6FF532D35BDB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607B8-3CC3-4F4A-82A4-11EF07B0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81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8B23D-BA8D-AD45-815D-52CBABD5AF25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E46CB-2764-0A43-A304-1878BD71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1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dirty="0"/>
          </a:p>
          <a:p>
            <a:r>
              <a:rPr lang="en-US" b="1" dirty="0"/>
              <a:t>HHS, Addressing Health-Related Social Needs in Communities Across the Nation,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aspe.hhs.gov</a:t>
            </a:r>
            <a:r>
              <a:rPr lang="en-US" dirty="0"/>
              <a:t>/sites/default/files/documents/3e2f6140d0087435cc6832bf8cf32618/</a:t>
            </a:r>
            <a:r>
              <a:rPr lang="en-US" dirty="0" err="1"/>
              <a:t>hhs</a:t>
            </a:r>
            <a:r>
              <a:rPr lang="en-US" dirty="0"/>
              <a:t>-call-to-action-health-related-social-</a:t>
            </a:r>
            <a:r>
              <a:rPr lang="en-US" dirty="0" err="1"/>
              <a:t>needs.pdf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Hood et al., American Journal of Preventive Medicine, 2016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www.ajpmonline.org</a:t>
            </a:r>
            <a:r>
              <a:rPr lang="en-US" dirty="0"/>
              <a:t>/article/S0749-3797(15)00514-0/</a:t>
            </a:r>
            <a:r>
              <a:rPr lang="en-US" dirty="0" err="1"/>
              <a:t>fulltext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0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dirty="0"/>
          </a:p>
          <a:p>
            <a:r>
              <a:rPr lang="en-US" b="1" dirty="0"/>
              <a:t>ACOG,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www.acog.org</a:t>
            </a:r>
            <a:r>
              <a:rPr lang="en-US" dirty="0"/>
              <a:t>/clinical/clinical-guidance/committee-statement/articles/2024/11/addressing-social-and-structural-determinants-of-health-in-the-delivery-of-reproductive-health-care#:~:text=Unmet%20social%20needs%20can%20increase,breast%20cancer%2C%20and%20maternal%20mortality.</a:t>
            </a:r>
          </a:p>
          <a:p>
            <a:endParaRPr lang="en-US" dirty="0"/>
          </a:p>
          <a:p>
            <a:r>
              <a:rPr lang="en-US" b="1" dirty="0"/>
              <a:t>Yama et al., Journal of Perinatology,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/articles/s41372-024-02105-z#Sec9</a:t>
            </a:r>
          </a:p>
          <a:p>
            <a:endParaRPr lang="en-US" dirty="0"/>
          </a:p>
          <a:p>
            <a:r>
              <a:rPr lang="en-US" b="1" dirty="0"/>
              <a:t>Alur et al., Frontiers in Pediatrics,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www.frontiersin.org</a:t>
            </a:r>
            <a:r>
              <a:rPr lang="en-US" dirty="0"/>
              <a:t>/journals/pediatrics/articles/10.3389/fped.2024.1377195/full#h4</a:t>
            </a:r>
          </a:p>
          <a:p>
            <a:endParaRPr lang="en-US" dirty="0"/>
          </a:p>
          <a:p>
            <a:r>
              <a:rPr lang="en-US" b="1" dirty="0"/>
              <a:t>Himmelstein and Desmond, JAMA Pediatrics,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pubmed.ncbi.nlm.nih.gov</a:t>
            </a:r>
            <a:r>
              <a:rPr lang="en-US" dirty="0"/>
              <a:t>/33646291/</a:t>
            </a:r>
          </a:p>
          <a:p>
            <a:endParaRPr lang="en-US" dirty="0"/>
          </a:p>
          <a:p>
            <a:r>
              <a:rPr lang="en-US" b="1" dirty="0"/>
              <a:t>Reynolds et al., </a:t>
            </a:r>
            <a:r>
              <a:rPr lang="en-US" b="1" dirty="0" err="1"/>
              <a:t>NeoReviews</a:t>
            </a:r>
            <a:r>
              <a:rPr lang="en-US" b="1" dirty="0"/>
              <a:t>,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publications.aap.org</a:t>
            </a:r>
            <a:r>
              <a:rPr lang="en-US" dirty="0"/>
              <a:t>/</a:t>
            </a:r>
            <a:r>
              <a:rPr lang="en-US" dirty="0" err="1"/>
              <a:t>neoreviews</a:t>
            </a:r>
            <a:r>
              <a:rPr lang="en-US" dirty="0"/>
              <a:t>/article-abstract/26/6/e435/202030/</a:t>
            </a:r>
            <a:r>
              <a:rPr lang="en-US" dirty="0" err="1"/>
              <a:t>Lack-of-Parental-Visitation-as-a-Symptom-Not-a?redirectedFrom</a:t>
            </a:r>
            <a:r>
              <a:rPr lang="en-US" dirty="0"/>
              <a:t>=</a:t>
            </a:r>
            <a:r>
              <a:rPr lang="en-US" dirty="0" err="1"/>
              <a:t>fulltext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Cordova-Ramos et al., Journal of Perinatology,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pmc.ncbi.nlm.nih.gov</a:t>
            </a:r>
            <a:r>
              <a:rPr lang="en-US" dirty="0"/>
              <a:t>/articles/PMC9998339/#S13</a:t>
            </a:r>
          </a:p>
          <a:p>
            <a:endParaRPr lang="en-US" dirty="0"/>
          </a:p>
          <a:p>
            <a:r>
              <a:rPr lang="en-US" b="1" dirty="0"/>
              <a:t>Parker et al., Journal of Perinatology,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/articles/s41372-022-01325-5</a:t>
            </a:r>
          </a:p>
          <a:p>
            <a:endParaRPr lang="en-US" dirty="0"/>
          </a:p>
          <a:p>
            <a:r>
              <a:rPr lang="en-US" b="1" dirty="0"/>
              <a:t>Brumbaugh et al., Journal of Pediatrics,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pmc.ncbi.nlm.nih.gov</a:t>
            </a:r>
            <a:r>
              <a:rPr lang="en-US" dirty="0"/>
              <a:t>/articles/PMC10468025/#F1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br>
              <a:rPr lang="en-US" dirty="0"/>
            </a:br>
            <a:r>
              <a:rPr lang="en-US" b="1" dirty="0"/>
              <a:t>1</a:t>
            </a:r>
            <a:r>
              <a:rPr lang="en-US" b="1" i="0" dirty="0"/>
              <a:t>.1: </a:t>
            </a:r>
            <a:r>
              <a:rPr lang="en-US" b="1" i="0" dirty="0">
                <a:solidFill>
                  <a:srgbClr val="FF0000"/>
                </a:solidFill>
              </a:rPr>
              <a:t>Berkowitz et al., Health Affairs, 2016; </a:t>
            </a:r>
            <a:r>
              <a:rPr lang="en-US" b="1" i="0" dirty="0"/>
              <a:t>Feister et al., The Journal of Pediatrics, 2024; Yama et al., Nature, 2024; Reynolds et al.,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qualitysafety-bmj-com.laneproxy.stanford.edu</a:t>
            </a:r>
            <a:r>
              <a:rPr lang="en-US" i="0" dirty="0"/>
              <a:t>/content/</a:t>
            </a:r>
            <a:r>
              <a:rPr lang="en-US" i="0" dirty="0" err="1"/>
              <a:t>qhc</a:t>
            </a:r>
            <a:r>
              <a:rPr lang="en-US" i="0" dirty="0"/>
              <a:t>/25/3/164.full.pdf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www.sciencedirect.com</a:t>
            </a:r>
            <a:r>
              <a:rPr lang="en-US" i="0" dirty="0"/>
              <a:t>/science/article/</a:t>
            </a:r>
            <a:r>
              <a:rPr lang="en-US" i="0" dirty="0" err="1"/>
              <a:t>pii</a:t>
            </a:r>
            <a:r>
              <a:rPr lang="en-US" i="0" dirty="0"/>
              <a:t>/S0022347624001173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/articles/s41372-024-02105-z#Sec9</a:t>
            </a:r>
            <a:endParaRPr lang="en-US" i="0" dirty="0"/>
          </a:p>
          <a:p>
            <a:endParaRPr lang="en-US" i="0" dirty="0"/>
          </a:p>
          <a:p>
            <a:r>
              <a:rPr lang="en-US" b="1" i="0" dirty="0"/>
              <a:t>1.2 : Alley et al., NEJM Catalyst, 2016; Taylor et al., Health Affairs, 2016; Gottlieb et al., JAMA Pediatrics, 2016; Whitman et al., ASPE,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https://www-</a:t>
            </a:r>
            <a:r>
              <a:rPr lang="en-US" i="0" dirty="0" err="1"/>
              <a:t>nejm</a:t>
            </a:r>
            <a:r>
              <a:rPr lang="en-US" i="0" dirty="0"/>
              <a:t>-</a:t>
            </a:r>
            <a:r>
              <a:rPr lang="en-US" i="0" dirty="0" err="1"/>
              <a:t>org.laneproxy.stanford.edu</a:t>
            </a:r>
            <a:r>
              <a:rPr lang="en-US" i="0" dirty="0"/>
              <a:t>/</a:t>
            </a:r>
            <a:r>
              <a:rPr lang="en-US" i="0" dirty="0" err="1"/>
              <a:t>doi</a:t>
            </a:r>
            <a:r>
              <a:rPr lang="en-US" i="0" dirty="0"/>
              <a:t>/full/10.1056%2FNEJMp1512532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pmc.ncbi.nlm.nih.gov</a:t>
            </a:r>
            <a:r>
              <a:rPr lang="en-US" i="0" dirty="0"/>
              <a:t>/articles/PMC4988629/#sec010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jamanetwork.com</a:t>
            </a:r>
            <a:r>
              <a:rPr lang="en-US" i="0" dirty="0"/>
              <a:t>/journals/</a:t>
            </a:r>
            <a:r>
              <a:rPr lang="en-US" i="0" dirty="0" err="1"/>
              <a:t>jamapediatrics</a:t>
            </a:r>
            <a:r>
              <a:rPr lang="en-US" i="0" dirty="0"/>
              <a:t>/</a:t>
            </a:r>
            <a:r>
              <a:rPr lang="en-US" i="0" dirty="0" err="1"/>
              <a:t>fullarticle</a:t>
            </a:r>
            <a:r>
              <a:rPr lang="en-US" i="0" dirty="0"/>
              <a:t>/2548441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aspe.hhs.gov</a:t>
            </a:r>
            <a:r>
              <a:rPr lang="en-US" i="0" dirty="0"/>
              <a:t>/sites/default/files/documents/e2b650cd64cf84aae8ff0fae7474af82/SDOH-Evidence-</a:t>
            </a:r>
            <a:r>
              <a:rPr lang="en-US" i="0" dirty="0" err="1"/>
              <a:t>Review.pdf</a:t>
            </a:r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2.1: Richwine et al., JAMIA, 2025; Russel et al., Journal of General Internal Medicine, 2023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academic.oup.com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jamia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/article-abstract/32/1/28/7879494?redirectedFrom=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fulltext&amp;login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=false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pmc.ncbi.nlm.nih.gov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/articles/PMC10171907/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2.2: National Academies,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/books/NBK552600/#sec_019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3.1: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Yue et al., Health Affairs, 2019; Luther et al., AJPM, 2025; National Academies, 2019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www.healthaffairs.org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/10.1377/hlthaff.2018.05228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www.sciencedirect.com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/science/article/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/S2773065425000343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/books/NBK552600/#sec_019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3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REFERENCES:</a:t>
            </a:r>
          </a:p>
          <a:p>
            <a:endParaRPr lang="en-US" b="0" i="0" dirty="0"/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 DHCS ECM &amp; Community Supports Guidance, 2022.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www.dhcs.ca.gov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CalAIM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/ECM/Documents/ECM-Policy-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Guide.pdf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Joint Commission Health Care Equity Requirements, 2023.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digitalassets.jointcommission.org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/public/content/e57b92c0e6854a03b27302663b5c1084?v=cec3044d</a:t>
            </a:r>
          </a:p>
          <a:p>
            <a:endParaRPr lang="en-US" dirty="0"/>
          </a:p>
          <a:p>
            <a:r>
              <a:rPr lang="en-US" b="1" dirty="0"/>
              <a:t>California Department of Health Care Access and Information, Hospital Equity Report: Measures Submission Guide,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hcai.ca.gov</a:t>
            </a:r>
            <a:r>
              <a:rPr lang="en-US" b="0" dirty="0"/>
              <a:t>/wp-content/uploads/2025/06/Hospital-Equity-Measures-Measures-Submission-</a:t>
            </a:r>
            <a:r>
              <a:rPr lang="en-US" b="0" dirty="0" err="1"/>
              <a:t>Guide.pdf</a:t>
            </a:r>
            <a:endParaRPr lang="en-US" b="0" dirty="0"/>
          </a:p>
          <a:p>
            <a:endParaRPr lang="en-US" dirty="0"/>
          </a:p>
          <a:p>
            <a:r>
              <a:rPr lang="en-US" b="1" dirty="0"/>
              <a:t>Centers for Medicare &amp; Medicaid Services, Inpatient Quality Reporting Program,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www.federalregister.gov</a:t>
            </a:r>
            <a:r>
              <a:rPr lang="en-US" dirty="0"/>
              <a:t>/documents/2022/08/10/2022-16472/medicare-program-hospital-inpatient-prospective-payment-systems-for-acute-care-hospitals-and-the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9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6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MQCC.org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hyperlink" Target="http://www.cmqcc.org/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riangle 10"/>
          <p:cNvSpPr/>
          <p:nvPr userDrawn="1"/>
        </p:nvSpPr>
        <p:spPr>
          <a:xfrm rot="5400000">
            <a:off x="-982676" y="3121492"/>
            <a:ext cx="4612857" cy="2647507"/>
          </a:xfrm>
          <a:prstGeom prst="triangle">
            <a:avLst>
              <a:gd name="adj" fmla="val 49845"/>
            </a:avLst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55874" y="5646975"/>
            <a:ext cx="2449342" cy="944325"/>
          </a:xfrm>
          <a:prstGeom prst="rect">
            <a:avLst/>
          </a:prstGeom>
        </p:spPr>
      </p:pic>
      <p:sp>
        <p:nvSpPr>
          <p:cNvPr id="14" name="Triangle 13"/>
          <p:cNvSpPr/>
          <p:nvPr userDrawn="1"/>
        </p:nvSpPr>
        <p:spPr>
          <a:xfrm>
            <a:off x="-4" y="4486940"/>
            <a:ext cx="5401344" cy="2371060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1486-3686-7119-47AE-B8FD353E5C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23753" y="1708892"/>
            <a:ext cx="9834786" cy="137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Title of Presentation with Multiple Lines of Text That Can Be Deleted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DC6F8E-F3ED-FCD2-8BF6-2A3810A0F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9700" y="3291547"/>
            <a:ext cx="7621588" cy="971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Subtitle of Presentation With Multiple Lines of Text That Can Be Deleted as Needed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72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Tip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F4909E-2162-00B2-9E94-539DA41CDC63}"/>
              </a:ext>
            </a:extLst>
          </p:cNvPr>
          <p:cNvSpPr txBox="1"/>
          <p:nvPr userDrawn="1"/>
        </p:nvSpPr>
        <p:spPr>
          <a:xfrm>
            <a:off x="0" y="76465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entury Gothic" panose="020B0502020202020204" pitchFamily="34" charset="0"/>
              </a:rPr>
              <a:t>Ensuring that all presentations have the same look and feel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E2407-BA2C-6872-417C-BF143A7B2CBE}"/>
              </a:ext>
            </a:extLst>
          </p:cNvPr>
          <p:cNvSpPr txBox="1"/>
          <p:nvPr userDrawn="1"/>
        </p:nvSpPr>
        <p:spPr>
          <a:xfrm>
            <a:off x="0" y="17967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614B79"/>
                </a:solidFill>
                <a:latin typeface="Century Gothic" panose="020B0502020202020204" pitchFamily="34" charset="0"/>
              </a:rPr>
              <a:t>Design Tips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C2A95-10F3-150B-9260-766007B1F6ED}"/>
              </a:ext>
            </a:extLst>
          </p:cNvPr>
          <p:cNvSpPr/>
          <p:nvPr userDrawn="1"/>
        </p:nvSpPr>
        <p:spPr>
          <a:xfrm>
            <a:off x="243436" y="1568301"/>
            <a:ext cx="3685139" cy="461665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14B7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44EB0-F696-7268-29A2-DD0CF715F9E4}"/>
              </a:ext>
            </a:extLst>
          </p:cNvPr>
          <p:cNvSpPr txBox="1"/>
          <p:nvPr userDrawn="1"/>
        </p:nvSpPr>
        <p:spPr>
          <a:xfrm>
            <a:off x="215246" y="1568697"/>
            <a:ext cx="366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Typography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D8E3E0-C17C-ED65-F3C5-5B0F4B70265E}"/>
              </a:ext>
            </a:extLst>
          </p:cNvPr>
          <p:cNvSpPr/>
          <p:nvPr userDrawn="1"/>
        </p:nvSpPr>
        <p:spPr>
          <a:xfrm>
            <a:off x="4223282" y="1568301"/>
            <a:ext cx="3685139" cy="461665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14B7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F5E3AF-3CC2-931A-0B2A-5E94693F5222}"/>
              </a:ext>
            </a:extLst>
          </p:cNvPr>
          <p:cNvSpPr txBox="1"/>
          <p:nvPr userDrawn="1"/>
        </p:nvSpPr>
        <p:spPr>
          <a:xfrm>
            <a:off x="4177645" y="1568301"/>
            <a:ext cx="366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Color Palette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C38F3C-4769-6C54-F6D1-134D02A43651}"/>
              </a:ext>
            </a:extLst>
          </p:cNvPr>
          <p:cNvSpPr/>
          <p:nvPr userDrawn="1"/>
        </p:nvSpPr>
        <p:spPr>
          <a:xfrm>
            <a:off x="8236674" y="1568301"/>
            <a:ext cx="3685139" cy="461665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14B7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AFB95-10D7-BA30-2C08-B5A582C56E20}"/>
              </a:ext>
            </a:extLst>
          </p:cNvPr>
          <p:cNvSpPr txBox="1"/>
          <p:nvPr userDrawn="1"/>
        </p:nvSpPr>
        <p:spPr>
          <a:xfrm>
            <a:off x="8260915" y="1568697"/>
            <a:ext cx="366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Color 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2A661-AA87-C1E4-19B4-7B69D4ADD613}"/>
              </a:ext>
            </a:extLst>
          </p:cNvPr>
          <p:cNvSpPr txBox="1"/>
          <p:nvPr userDrawn="1"/>
        </p:nvSpPr>
        <p:spPr>
          <a:xfrm>
            <a:off x="243436" y="2250602"/>
            <a:ext cx="36327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For Headers – Use Century Gothic Bold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For Sub-headers and body content – use Century Gothic Regular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Century Gothic" panose="020B0502020202020204" pitchFamily="34" charset="0"/>
              </a:rPr>
              <a:t>Bold </a:t>
            </a:r>
            <a:r>
              <a:rPr lang="en-US" sz="1600" b="0">
                <a:latin typeface="Century Gothic" panose="020B0502020202020204" pitchFamily="34" charset="0"/>
              </a:rPr>
              <a:t>and </a:t>
            </a:r>
            <a:r>
              <a:rPr lang="en-US" sz="1600" b="0" i="1">
                <a:latin typeface="Century Gothic" panose="020B0502020202020204" pitchFamily="34" charset="0"/>
              </a:rPr>
              <a:t>Italics </a:t>
            </a:r>
            <a:r>
              <a:rPr lang="en-US" sz="1600" b="0" i="0">
                <a:latin typeface="Century Gothic" panose="020B0502020202020204" pitchFamily="34" charset="0"/>
              </a:rPr>
              <a:t>can be used for emphasis in body content but be careful not to overuse</a:t>
            </a:r>
            <a:endParaRPr lang="en-US" sz="1600" b="1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508AA0-936D-B4CC-7B76-509084CB138F}"/>
              </a:ext>
            </a:extLst>
          </p:cNvPr>
          <p:cNvSpPr txBox="1"/>
          <p:nvPr userDrawn="1"/>
        </p:nvSpPr>
        <p:spPr>
          <a:xfrm>
            <a:off x="4209971" y="2152832"/>
            <a:ext cx="3632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Please use the following CPQCC color palette: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614B79"/>
                </a:solidFill>
                <a:latin typeface="Century Gothic" panose="020B0502020202020204" pitchFamily="34" charset="0"/>
              </a:rPr>
              <a:t>Purple – primary color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>
                <a:solidFill>
                  <a:srgbClr val="614B79"/>
                </a:solidFill>
                <a:latin typeface="Century Gothic" panose="020B0502020202020204" pitchFamily="34" charset="0"/>
              </a:rPr>
              <a:t>(614B79)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2D8C9E"/>
                </a:solidFill>
                <a:latin typeface="Century Gothic" panose="020B0502020202020204" pitchFamily="34" charset="0"/>
              </a:rPr>
              <a:t>Teal – secondary color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>
                <a:solidFill>
                  <a:srgbClr val="2D8C9E"/>
                </a:solidFill>
                <a:latin typeface="Century Gothic" panose="020B0502020202020204" pitchFamily="34" charset="0"/>
              </a:rPr>
              <a:t>(</a:t>
            </a:r>
            <a:r>
              <a:rPr lang="en-US" sz="1400" b="1">
                <a:solidFill>
                  <a:srgbClr val="2D8C9E"/>
                </a:solidFill>
                <a:effectLst/>
                <a:latin typeface="Century Gothic" panose="020B0502020202020204" pitchFamily="34" charset="0"/>
              </a:rPr>
              <a:t>2D8C9E)</a:t>
            </a:r>
            <a:endParaRPr lang="en-US" sz="1400" b="1">
              <a:solidFill>
                <a:srgbClr val="2D8C9E"/>
              </a:solidFill>
              <a:latin typeface="Century Gothic" panose="020B0502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333F48"/>
                </a:solidFill>
                <a:latin typeface="Century Gothic" panose="020B0502020202020204" pitchFamily="34" charset="0"/>
              </a:rPr>
              <a:t>Dark gray – accent color #1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>
                <a:solidFill>
                  <a:srgbClr val="333F48"/>
                </a:solidFill>
                <a:latin typeface="Century Gothic" panose="020B0502020202020204" pitchFamily="34" charset="0"/>
              </a:rPr>
              <a:t>(</a:t>
            </a:r>
            <a:r>
              <a:rPr lang="en-US" sz="1400" b="1">
                <a:solidFill>
                  <a:srgbClr val="333F48"/>
                </a:solidFill>
                <a:effectLst/>
                <a:latin typeface="Century Gothic" panose="020B0502020202020204" pitchFamily="34" charset="0"/>
              </a:rPr>
              <a:t>333F48)</a:t>
            </a:r>
            <a:endParaRPr lang="en-US" sz="1400" b="1">
              <a:solidFill>
                <a:srgbClr val="333F48"/>
              </a:solidFill>
              <a:latin typeface="Century Gothic" panose="020B0502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8C857B"/>
                </a:solidFill>
                <a:latin typeface="Century Gothic" panose="020B0502020202020204" pitchFamily="34" charset="0"/>
              </a:rPr>
              <a:t>Gray – accent color #2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>
                <a:solidFill>
                  <a:srgbClr val="8C857B"/>
                </a:solidFill>
                <a:latin typeface="Century Gothic" panose="020B0502020202020204" pitchFamily="34" charset="0"/>
              </a:rPr>
              <a:t>(</a:t>
            </a:r>
            <a:r>
              <a:rPr lang="en-US" sz="1400" b="1">
                <a:solidFill>
                  <a:srgbClr val="8C857B"/>
                </a:solidFill>
                <a:effectLst/>
                <a:latin typeface="Century Gothic" panose="020B0502020202020204" pitchFamily="34" charset="0"/>
              </a:rPr>
              <a:t>8C857B)</a:t>
            </a:r>
            <a:endParaRPr lang="en-US" sz="1400" b="1">
              <a:solidFill>
                <a:srgbClr val="8C857B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A95E47-2959-EB49-B21B-E92E0E543D20}"/>
              </a:ext>
            </a:extLst>
          </p:cNvPr>
          <p:cNvSpPr txBox="1"/>
          <p:nvPr userDrawn="1"/>
        </p:nvSpPr>
        <p:spPr>
          <a:xfrm>
            <a:off x="8293241" y="2152832"/>
            <a:ext cx="36327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Text should be </a:t>
            </a:r>
            <a:r>
              <a:rPr lang="en-US" sz="1600" b="1">
                <a:latin typeface="Century Gothic" panose="020B0502020202020204" pitchFamily="34" charset="0"/>
              </a:rPr>
              <a:t>purple </a:t>
            </a:r>
            <a:r>
              <a:rPr lang="en-US" sz="1600" b="0">
                <a:latin typeface="Century Gothic" panose="020B0502020202020204" pitchFamily="34" charset="0"/>
              </a:rPr>
              <a:t>if placed on a white background or white if placed on a </a:t>
            </a:r>
            <a:r>
              <a:rPr lang="en-US" sz="1600" b="1">
                <a:latin typeface="Century Gothic" panose="020B0502020202020204" pitchFamily="34" charset="0"/>
              </a:rPr>
              <a:t>purple </a:t>
            </a:r>
            <a:r>
              <a:rPr lang="en-US" sz="1600" b="0">
                <a:latin typeface="Century Gothic" panose="020B0502020202020204" pitchFamily="34" charset="0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Century Gothic" panose="020B0502020202020204" pitchFamily="34" charset="0"/>
              </a:rPr>
              <a:t>The </a:t>
            </a:r>
            <a:r>
              <a:rPr lang="en-US" sz="1600" b="1">
                <a:solidFill>
                  <a:srgbClr val="2D8C9E"/>
                </a:solidFill>
                <a:latin typeface="Century Gothic" panose="020B0502020202020204" pitchFamily="34" charset="0"/>
              </a:rPr>
              <a:t>teal</a:t>
            </a:r>
            <a:r>
              <a:rPr lang="en-US" sz="1600" b="1">
                <a:latin typeface="Century Gothic" panose="020B0502020202020204" pitchFamily="34" charset="0"/>
              </a:rPr>
              <a:t> </a:t>
            </a:r>
            <a:r>
              <a:rPr lang="en-US" sz="1600" b="0">
                <a:latin typeface="Century Gothic" panose="020B0502020202020204" pitchFamily="34" charset="0"/>
              </a:rPr>
              <a:t>secondary color can be used for sub-headers within a slide but should be avoided for large chunks of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Century Gothic" panose="020B0502020202020204" pitchFamily="34" charset="0"/>
              </a:rPr>
              <a:t>The </a:t>
            </a:r>
            <a:r>
              <a:rPr lang="en-US" sz="1600" b="1">
                <a:solidFill>
                  <a:srgbClr val="8C857B"/>
                </a:solidFill>
                <a:latin typeface="Century Gothic" panose="020B0502020202020204" pitchFamily="34" charset="0"/>
              </a:rPr>
              <a:t>gray</a:t>
            </a:r>
            <a:r>
              <a:rPr lang="en-US" sz="1600" b="0">
                <a:latin typeface="Century Gothic" panose="020B0502020202020204" pitchFamily="34" charset="0"/>
              </a:rPr>
              <a:t> and </a:t>
            </a:r>
            <a:r>
              <a:rPr lang="en-US" sz="1600" b="1">
                <a:solidFill>
                  <a:srgbClr val="333F48"/>
                </a:solidFill>
                <a:latin typeface="Century Gothic" panose="020B0502020202020204" pitchFamily="34" charset="0"/>
              </a:rPr>
              <a:t>dark gray </a:t>
            </a:r>
            <a:r>
              <a:rPr lang="en-US" sz="1600" b="0">
                <a:latin typeface="Century Gothic" panose="020B0502020202020204" pitchFamily="34" charset="0"/>
              </a:rPr>
              <a:t>accent colors can be used for objects and text backgrounds but not for text</a:t>
            </a:r>
            <a:endParaRPr lang="en-US" sz="16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47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on Tip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F4909E-2162-00B2-9E94-539DA41CDC63}"/>
              </a:ext>
            </a:extLst>
          </p:cNvPr>
          <p:cNvSpPr txBox="1"/>
          <p:nvPr userDrawn="1"/>
        </p:nvSpPr>
        <p:spPr>
          <a:xfrm>
            <a:off x="0" y="76465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entury Gothic" panose="020B0502020202020204" pitchFamily="34" charset="0"/>
              </a:rPr>
              <a:t>Getting your message across clearly and effectively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E2407-BA2C-6872-417C-BF143A7B2CBE}"/>
              </a:ext>
            </a:extLst>
          </p:cNvPr>
          <p:cNvSpPr txBox="1"/>
          <p:nvPr userDrawn="1"/>
        </p:nvSpPr>
        <p:spPr>
          <a:xfrm>
            <a:off x="0" y="1869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614B79"/>
                </a:solidFill>
                <a:latin typeface="Century Gothic" panose="020B0502020202020204" pitchFamily="34" charset="0"/>
              </a:rPr>
              <a:t>Communication Tips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A95E47-2959-EB49-B21B-E92E0E543D20}"/>
              </a:ext>
            </a:extLst>
          </p:cNvPr>
          <p:cNvSpPr txBox="1"/>
          <p:nvPr userDrawn="1"/>
        </p:nvSpPr>
        <p:spPr>
          <a:xfrm>
            <a:off x="571775" y="1815254"/>
            <a:ext cx="46964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One Slide, One Idea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Each slide should represent a single idea.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544D0-69DF-E647-113B-2B6F65FF3BAF}"/>
              </a:ext>
            </a:extLst>
          </p:cNvPr>
          <p:cNvSpPr txBox="1"/>
          <p:nvPr userDrawn="1"/>
        </p:nvSpPr>
        <p:spPr>
          <a:xfrm>
            <a:off x="571775" y="2944399"/>
            <a:ext cx="469641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Minimal Verbiage, Maximum Blank Space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Simplicity and brevity in language will increase comprehension.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34121-01FD-6CBA-5253-84E3F4FDB184}"/>
              </a:ext>
            </a:extLst>
          </p:cNvPr>
          <p:cNvSpPr txBox="1"/>
          <p:nvPr userDrawn="1"/>
        </p:nvSpPr>
        <p:spPr>
          <a:xfrm>
            <a:off x="571775" y="4304377"/>
            <a:ext cx="46964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Use the Notes Section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Use the notes section to keep track of extra details that you would like to mention but don’t need to show.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23FB1-0150-A204-D533-DFA590744064}"/>
              </a:ext>
            </a:extLst>
          </p:cNvPr>
          <p:cNvSpPr txBox="1"/>
          <p:nvPr userDrawn="1"/>
        </p:nvSpPr>
        <p:spPr>
          <a:xfrm>
            <a:off x="6923810" y="1815254"/>
            <a:ext cx="469641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Don’t Scatter Images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Try to crop and align images into rows/columns to avoid visual clutter.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775A0-95BE-EA9F-43C4-09C319A96BBC}"/>
              </a:ext>
            </a:extLst>
          </p:cNvPr>
          <p:cNvSpPr txBox="1"/>
          <p:nvPr userDrawn="1"/>
        </p:nvSpPr>
        <p:spPr>
          <a:xfrm>
            <a:off x="6923810" y="2944399"/>
            <a:ext cx="469641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Use Section Dividers for Long Presentations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Break long presentations up into themes and divide them using the section divider slide.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BE444-62B7-6EC0-46EB-DD75973A1456}"/>
              </a:ext>
            </a:extLst>
          </p:cNvPr>
          <p:cNvSpPr txBox="1"/>
          <p:nvPr userDrawn="1"/>
        </p:nvSpPr>
        <p:spPr>
          <a:xfrm>
            <a:off x="6923810" y="4304377"/>
            <a:ext cx="46964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Skip the Animations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Animations make presentations look outdated and can sometimes be more distracting than helpful.</a:t>
            </a:r>
          </a:p>
        </p:txBody>
      </p:sp>
    </p:spTree>
    <p:extLst>
      <p:ext uri="{BB962C8B-B14F-4D97-AF65-F5344CB8AC3E}">
        <p14:creationId xmlns:p14="http://schemas.microsoft.com/office/powerpoint/2010/main" val="165774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ext Blo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81432E-B8EA-928D-D735-5494EA3992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1300" y="1782763"/>
            <a:ext cx="9169400" cy="292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Use this for a block of text. Try to use this slide sparingly (remember the wordier the slide, the less people will retain) and if using, limit the lines to a maximum of 12. </a:t>
            </a:r>
          </a:p>
        </p:txBody>
      </p:sp>
    </p:spTree>
    <p:extLst>
      <p:ext uri="{BB962C8B-B14F-4D97-AF65-F5344CB8AC3E}">
        <p14:creationId xmlns:p14="http://schemas.microsoft.com/office/powerpoint/2010/main" val="204356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: Text Blo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9260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81432E-B8EA-928D-D735-5494EA3992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1300" y="1782763"/>
            <a:ext cx="9169400" cy="292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Use this for a block of text. Try to use this slide sparingly (remember the wordier the slide, the less people will retain) and if using, limit the lines to a maximum of 12. </a:t>
            </a:r>
          </a:p>
        </p:txBody>
      </p:sp>
    </p:spTree>
    <p:extLst>
      <p:ext uri="{BB962C8B-B14F-4D97-AF65-F5344CB8AC3E}">
        <p14:creationId xmlns:p14="http://schemas.microsoft.com/office/powerpoint/2010/main" val="718530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828800" y="1479405"/>
            <a:ext cx="8813800" cy="4557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D22AA5A-A890-67A4-8D92-CE09B37C6EFC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2F06EDE-D3DA-F360-0852-7627D83E32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41482078-58E9-61AE-1A14-69D3144116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9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828800" y="1479405"/>
            <a:ext cx="8813800" cy="4557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D22AA5A-A890-67A4-8D92-CE09B37C6EFC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2F06EDE-D3DA-F360-0852-7627D83E32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20185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520900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hree Subhea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 userDrawn="1"/>
        </p:nvSpPr>
        <p:spPr>
          <a:xfrm>
            <a:off x="585121" y="1816100"/>
            <a:ext cx="3286125" cy="698500"/>
          </a:xfrm>
          <a:prstGeom prst="wedgeRectCallou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 userDrawn="1"/>
        </p:nvSpPr>
        <p:spPr>
          <a:xfrm>
            <a:off x="4456367" y="1816100"/>
            <a:ext cx="3282696" cy="698500"/>
          </a:xfrm>
          <a:prstGeom prst="wedgeRectCallou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ular Callout 11"/>
          <p:cNvSpPr/>
          <p:nvPr userDrawn="1"/>
        </p:nvSpPr>
        <p:spPr>
          <a:xfrm>
            <a:off x="8324184" y="1816100"/>
            <a:ext cx="3282696" cy="698500"/>
          </a:xfrm>
          <a:prstGeom prst="wedgeRectCallou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85121" y="1816099"/>
            <a:ext cx="3286124" cy="61912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  <a:lvl4pPr marL="1371600" indent="0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452939" y="1816100"/>
            <a:ext cx="3286124" cy="61912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  <a:lvl4pPr marL="1371600" indent="0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322470" y="1816100"/>
            <a:ext cx="3286124" cy="61912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  <a:lvl4pPr marL="1371600" indent="0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9E2BF8A-652E-5F90-90D8-BBAD8D44FB66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899AA901-B8BF-D788-417C-E93D8E7C1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177DD5C4-10F9-B675-C43E-7058231B8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6ACDF2-D27E-F298-A9BD-D06BD3ED7F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072" y="2804720"/>
            <a:ext cx="3286125" cy="311626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bullets to summarize information under each header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49902F1-6557-03E5-E465-A8EDD7E2EC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52937" y="2804720"/>
            <a:ext cx="3286125" cy="311626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68C802-F53B-6D11-6F92-06403B7D52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2470" y="2807874"/>
            <a:ext cx="3286125" cy="311626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Numbered 1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622300" y="1978874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622300" y="3174642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622300" y="437041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6503881" y="1975814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6503881" y="3171582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6503881" y="436735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A248F04-01B6-8FA6-D0BD-791F913A0E93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AD88C467-963A-7B71-5738-43A8733308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1F5ABE73-CE22-3DAB-34A8-4127CAA61A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2A0A6B-7BAB-0584-4839-059133D9F1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1613" y="1973493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1A4A789-AFC7-C873-479A-4C66D3657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1613" y="3171582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2628B00-DAE5-AF5D-80AB-38F44291EB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1613" y="4369671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841E2F-E931-3698-448E-FDD5CD2720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6847" y="1970433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C34973A-45BA-FC29-2CF8-312117B7AF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6847" y="3168522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1FEFEDE-A885-C7B0-F3E6-18A2112162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6847" y="4366611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Numbered 1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622299" y="176439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622300" y="406087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0" y="1794859"/>
            <a:ext cx="1638300" cy="39528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i="0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6184900" y="1803855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6184900" y="406087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F71DA5-580A-3E7F-E90C-63159F109DB9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697D861E-C20F-641F-1F7B-E20994C51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9CCED392-B6C4-0129-9BC4-FE25E54B3D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D4FF26-9DE8-6929-4CC4-F7B55A6987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3999" y="2356834"/>
            <a:ext cx="4286927" cy="571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this numbered list layout to succinctly introduce concepts.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7EA4BD0-AB3F-9DF8-6785-6BC9B8AAE7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11766" y="4070396"/>
            <a:ext cx="1638300" cy="39528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i="0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04BC7E8-8769-930F-86AB-156520C135E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11765" y="4632371"/>
            <a:ext cx="4286927" cy="571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this numbered list layout to succinctly introduce concepts.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7298C2D-3C87-E7C8-C144-4A6A8623657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42609" y="1803855"/>
            <a:ext cx="1638300" cy="39528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i="0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CA4A1A4-E402-566C-9AE8-E778027629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42608" y="2365830"/>
            <a:ext cx="4286927" cy="571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this numbered list layout to succinctly introduce concepts.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E80C70D-E7C2-15DD-4539-A378A2C224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30375" y="4079392"/>
            <a:ext cx="1638300" cy="39528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i="0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4FE6AE7-1BA0-2499-4DE9-DAC2C337CF7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30374" y="4641367"/>
            <a:ext cx="4286927" cy="571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this numbered list layout to succinctly introduce concepts. 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96038" y="1778000"/>
            <a:ext cx="3378200" cy="37973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96038" y="1866899"/>
            <a:ext cx="3378200" cy="431801"/>
          </a:xfrm>
          <a:prstGeom prst="rect">
            <a:avLst/>
          </a:prstGeom>
        </p:spPr>
        <p:txBody>
          <a:bodyPr anchor="t" anchorCtr="1"/>
          <a:lstStyle>
            <a:lvl1pPr marL="0" indent="0" algn="ctr">
              <a:buNone/>
              <a:defRPr sz="2200" b="1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Using Callout Boxes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4446845" y="1778000"/>
            <a:ext cx="3378200" cy="37973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4446845" y="1866900"/>
            <a:ext cx="3378200" cy="431800"/>
          </a:xfrm>
          <a:prstGeom prst="rect">
            <a:avLst/>
          </a:prstGeom>
        </p:spPr>
        <p:txBody>
          <a:bodyPr anchor="t" anchorCtr="1"/>
          <a:lstStyle>
            <a:lvl1pPr marL="0" indent="0" algn="ctr">
              <a:buNone/>
              <a:defRPr sz="2200" b="1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8097652" y="1778000"/>
            <a:ext cx="3378200" cy="37973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8097652" y="1866900"/>
            <a:ext cx="3378200" cy="431800"/>
          </a:xfrm>
          <a:prstGeom prst="rect">
            <a:avLst/>
          </a:prstGeom>
        </p:spPr>
        <p:txBody>
          <a:bodyPr anchor="t" anchorCtr="1"/>
          <a:lstStyle>
            <a:lvl1pPr marL="0" indent="0" algn="ctr">
              <a:buNone/>
              <a:defRPr sz="2200" b="1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0CA9CCF-E373-0102-3704-EB3439224841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506D8892-8AF8-2851-D59C-338A940D1D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6F9FADD2-EC3F-C87A-F441-F35CC25EB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99BE32-DD0D-BBCA-F91F-0637CDE46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5338" y="2354263"/>
            <a:ext cx="3378200" cy="322103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Ideal for bullet point lists comparing different concepts. </a:t>
            </a:r>
          </a:p>
          <a:p>
            <a:pPr lvl="0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C7610FC-23DF-8E2F-5BC3-A68E1F60A7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46845" y="2354263"/>
            <a:ext cx="3378200" cy="322103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Fusce posuere, magna sed pulvinar ultricies, purus lectus malesuada libero, sit amet commodo magna eros quis urna.</a:t>
            </a:r>
          </a:p>
          <a:p>
            <a:pPr lvl="0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8C8D57D-E876-4272-CC0B-550D604FE0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7652" y="2354262"/>
            <a:ext cx="3378200" cy="322103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Fusce posuere, magna sed pulvinar ultricies, purus lectus malesuada libero, sit amet commodo magna eros quis urna.</a:t>
            </a:r>
          </a:p>
          <a:p>
            <a:pPr lvl="0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14D63B-8EF9-62B0-4B65-EB946965F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174" b="30174"/>
          <a:stretch/>
        </p:blipFill>
        <p:spPr>
          <a:xfrm flipH="1">
            <a:off x="0" y="-50316"/>
            <a:ext cx="12310533" cy="65083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31A048-F2B0-1071-ECB3-C5CAC4A8CBD4}"/>
              </a:ext>
            </a:extLst>
          </p:cNvPr>
          <p:cNvSpPr/>
          <p:nvPr userDrawn="1"/>
        </p:nvSpPr>
        <p:spPr>
          <a:xfrm>
            <a:off x="-294468" y="-247973"/>
            <a:ext cx="12894590" cy="6706016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F9407D5-FB57-FD81-B179-1CA94F08BC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086" y="1535464"/>
            <a:ext cx="6990514" cy="2054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solidFill>
                  <a:srgbClr val="333F4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Title of Presentation with Multiple Lines of Text That Can Be Deleted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262E3B-CB76-FC06-18E8-EE710F21B7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086" y="3532826"/>
            <a:ext cx="6990514" cy="1442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333F48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 of Presentation With Multiple Lines of Text That Can Be Deleted as Needed </a:t>
            </a:r>
          </a:p>
        </p:txBody>
      </p:sp>
    </p:spTree>
    <p:extLst>
      <p:ext uri="{BB962C8B-B14F-4D97-AF65-F5344CB8AC3E}">
        <p14:creationId xmlns:p14="http://schemas.microsoft.com/office/powerpoint/2010/main" val="3145611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576867" y="1903411"/>
            <a:ext cx="5156790" cy="368935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A4C95A-33BB-0404-32B0-C7405D9D0C1A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5E943444-B45B-181C-BCF8-8529D9CD0C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E15CF9AA-A74A-9478-1BF1-1C0316838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86D969-14DB-2DB8-AC63-4672FDF01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6627" y="1903411"/>
            <a:ext cx="5149738" cy="3689351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Explain the picture or graphic on the left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99AE01-CDB9-46C8-6C2D-0A7630416C9F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FCEA7032-4981-E0B1-A8E1-D76EE989F3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A79FA24E-A766-60CB-2545-2248D00C6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B2F77CC-53BB-4F2A-2F4E-1552B27C5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496" y="1950197"/>
            <a:ext cx="5149738" cy="3689351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Explain the picture or graphic on the right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3E57907E-F0B6-7D88-E474-6F0B98895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64768" y="1964018"/>
            <a:ext cx="5156790" cy="368935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30618" y="1761134"/>
            <a:ext cx="3636335" cy="3636335"/>
          </a:xfrm>
          <a:prstGeom prst="ellipse">
            <a:avLst/>
          </a:prstGeom>
          <a:solidFill>
            <a:srgbClr val="614B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F8362A3-6F84-4EEE-890C-6C69363A1056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0961CBC4-8D34-EB0A-6F32-19019AB4AC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E0DBE9DD-4FFC-D387-CDA5-CC0E1202C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B10899-99EF-518E-FCF6-5F63F48CAA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681" y="2666626"/>
            <a:ext cx="2837595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Grab Attention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8D1E62E-0386-828E-7370-273286A3E4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479" y="3334871"/>
            <a:ext cx="2837595" cy="117475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600">
                <a:latin typeface="Century Gothic" panose="020B0502020202020204" pitchFamily="34" charset="0"/>
              </a:rPr>
              <a:t>A visual way to draw attention to your content</a:t>
            </a: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4BF39B-405A-190D-26C8-0DDF778500B5}"/>
              </a:ext>
            </a:extLst>
          </p:cNvPr>
          <p:cNvSpPr/>
          <p:nvPr userDrawn="1"/>
        </p:nvSpPr>
        <p:spPr>
          <a:xfrm>
            <a:off x="4254814" y="1761134"/>
            <a:ext cx="3636335" cy="3636335"/>
          </a:xfrm>
          <a:prstGeom prst="ellipse">
            <a:avLst/>
          </a:prstGeom>
          <a:solidFill>
            <a:srgbClr val="614B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9895002-4C34-45BB-C2D7-67C02F5C0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2877" y="2666626"/>
            <a:ext cx="2837595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Keep It Short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C0658A88-368D-C6F8-D15C-B6668F86EF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2675" y="3334871"/>
            <a:ext cx="2837595" cy="117475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600">
                <a:latin typeface="Century Gothic" panose="020B0502020202020204" pitchFamily="34" charset="0"/>
              </a:rPr>
              <a:t>Space is limited</a:t>
            </a: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DDC4F7-A4BD-A183-D278-B6CF9536C240}"/>
              </a:ext>
            </a:extLst>
          </p:cNvPr>
          <p:cNvSpPr/>
          <p:nvPr userDrawn="1"/>
        </p:nvSpPr>
        <p:spPr>
          <a:xfrm>
            <a:off x="8279010" y="1761134"/>
            <a:ext cx="3636335" cy="3636335"/>
          </a:xfrm>
          <a:prstGeom prst="ellipse">
            <a:avLst/>
          </a:prstGeom>
          <a:solidFill>
            <a:srgbClr val="614B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605D6D04-A8C4-5DF6-BDA0-8B49DC02FD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7073" y="2666626"/>
            <a:ext cx="2837595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96D7ECF-1208-4DB8-66B8-935D710033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6871" y="3334871"/>
            <a:ext cx="2837595" cy="117475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600">
                <a:latin typeface="Century Gothic" panose="020B0502020202020204" pitchFamily="34" charset="0"/>
              </a:rPr>
              <a:t>Lorem ipsum dolor sit amet, consectetuer adipiscing elit. 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hree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27FB46E-C4CE-AE3A-753A-094E892FED64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C70BCD3-3602-23F4-6D0A-DCCF95A7CD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5138D31-2815-3775-9197-6BE50992F1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4FFD21-5DE9-7999-AB36-AC8122F9E99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76344" y="1700214"/>
            <a:ext cx="3495581" cy="2114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1F058BF-58EA-48A6-8435-CA174E68AB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344" y="3970338"/>
            <a:ext cx="3495581" cy="6449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71A9DE7-CD23-2AB7-03D1-CF20123F7B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6344" y="4770845"/>
            <a:ext cx="3495581" cy="105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Add an icon or graphic to the boxes above and briefly explain your point here.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DB74228F-264E-5A58-E12F-1C5278975D4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348209" y="1700214"/>
            <a:ext cx="3495581" cy="2114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0261CAE0-3509-1E49-FB41-8282C422A46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48209" y="3970338"/>
            <a:ext cx="3495581" cy="6449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759C1717-15C2-65C9-5E27-EEACCFD85D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48209" y="4770845"/>
            <a:ext cx="3495581" cy="105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Add an icon or graphic to the boxes above and briefly explain your point here.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9371DE15-7307-E0A0-040F-C605EB6C198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220075" y="1700214"/>
            <a:ext cx="3495581" cy="2114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A8C700E8-E233-3580-C7F1-1C97C4ABE26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20075" y="3970338"/>
            <a:ext cx="3495581" cy="6449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EF8C248D-D0D0-0061-E32E-652E6EDDDF0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0075" y="4770845"/>
            <a:ext cx="3495581" cy="105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Add an icon or graphic to the boxes above and briefly explain your point here.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Backgrou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83382" y="2052637"/>
            <a:ext cx="12958763" cy="3400425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4BBAD1-7414-4F97-F9D1-31ED2E65C393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4082F74-B36C-7561-30AB-690A3EFD68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433C39D1-904A-CBB5-7839-D9E535B9AE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D79D5A-57EC-6F58-516A-4B5A23610F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2" y="2728913"/>
            <a:ext cx="2543175" cy="202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Flank the central picture with brief blocks of text.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9F62542-F0DB-C10E-6A93-E39F1FF7BA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65958" y="2738436"/>
            <a:ext cx="4460082" cy="202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67B188D-8CE8-D510-2169-5EA66618E7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5913" y="2738436"/>
            <a:ext cx="2543175" cy="202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3986826C-A395-EBE2-DC69-D4FE167AE7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3300414" cy="3300414"/>
          </a:xfrm>
          <a:prstGeom prst="rect">
            <a:avLst/>
          </a:prstGeom>
        </p:spPr>
      </p:pic>
      <p:pic>
        <p:nvPicPr>
          <p:cNvPr id="4" name="Graphic 3" descr="Open quotation mark with solid fill">
            <a:extLst>
              <a:ext uri="{FF2B5EF4-FFF2-40B4-BE49-F238E27FC236}">
                <a16:creationId xmlns:a16="http://schemas.microsoft.com/office/drawing/2014/main" id="{D170778F-7376-ADF3-238D-43CDD0434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891586" y="3557586"/>
            <a:ext cx="3300414" cy="330041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7FB4B-A6F9-78FD-5FA3-47CE5A0477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0206" y="2714623"/>
            <a:ext cx="8880475" cy="145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Add a powerful quote here.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F508FF-3B15-684C-0917-079C5E1A1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9300" y="4529138"/>
            <a:ext cx="3543300" cy="65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- Person, title</a:t>
            </a:r>
          </a:p>
        </p:txBody>
      </p:sp>
    </p:spTree>
    <p:extLst>
      <p:ext uri="{BB962C8B-B14F-4D97-AF65-F5344CB8AC3E}">
        <p14:creationId xmlns:p14="http://schemas.microsoft.com/office/powerpoint/2010/main" val="536063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C0B17-3C60-EEE1-1CEA-B0E787807C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83382" y="2093805"/>
            <a:ext cx="12958763" cy="2666999"/>
          </a:xfrm>
          <a:prstGeom prst="rect">
            <a:avLst/>
          </a:prstGeom>
          <a:solidFill>
            <a:srgbClr val="2D8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BEE3B-2232-88E7-B63B-521816E5A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57"/>
          <a:stretch/>
        </p:blipFill>
        <p:spPr>
          <a:xfrm>
            <a:off x="2955677" y="2820316"/>
            <a:ext cx="1519416" cy="1240493"/>
          </a:xfrm>
          <a:prstGeom prst="rect">
            <a:avLst/>
          </a:prstGeom>
        </p:spPr>
      </p:pic>
      <p:pic>
        <p:nvPicPr>
          <p:cNvPr id="5" name="Picture 4" descr="A black and white video player&#10;&#10;Description automatically generated">
            <a:extLst>
              <a:ext uri="{FF2B5EF4-FFF2-40B4-BE49-F238E27FC236}">
                <a16:creationId xmlns:a16="http://schemas.microsoft.com/office/drawing/2014/main" id="{267A2408-7544-8777-38A9-082E0B62E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26" y="2800721"/>
            <a:ext cx="1823566" cy="1292763"/>
          </a:xfrm>
          <a:prstGeom prst="rect">
            <a:avLst/>
          </a:prstGeom>
        </p:spPr>
      </p:pic>
      <p:pic>
        <p:nvPicPr>
          <p:cNvPr id="6" name="Picture 5" descr="A black letter f in a white circle&#10;&#10;Description automatically generated">
            <a:extLst>
              <a:ext uri="{FF2B5EF4-FFF2-40B4-BE49-F238E27FC236}">
                <a16:creationId xmlns:a16="http://schemas.microsoft.com/office/drawing/2014/main" id="{F8DF742D-D71F-6D10-8931-C5F261C3A5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3" y="2715349"/>
            <a:ext cx="1463505" cy="1463505"/>
          </a:xfrm>
          <a:prstGeom prst="rect">
            <a:avLst/>
          </a:prstGeom>
        </p:spPr>
      </p:pic>
      <p:pic>
        <p:nvPicPr>
          <p:cNvPr id="7" name="Picture 6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D364E99F-353D-FE30-8523-79B56D49C0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298" y="2692158"/>
            <a:ext cx="1439113" cy="1470294"/>
          </a:xfrm>
          <a:prstGeom prst="rect">
            <a:avLst/>
          </a:prstGeom>
        </p:spPr>
      </p:pic>
      <p:pic>
        <p:nvPicPr>
          <p:cNvPr id="11" name="Graphic 10" descr="Envelope with solid fill">
            <a:extLst>
              <a:ext uri="{FF2B5EF4-FFF2-40B4-BE49-F238E27FC236}">
                <a16:creationId xmlns:a16="http://schemas.microsoft.com/office/drawing/2014/main" id="{858B69F1-E938-1030-6C06-3235552B0B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199" y="2426619"/>
            <a:ext cx="2040963" cy="20409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2791B-A00D-3E02-57F7-FF7E505529B5}"/>
              </a:ext>
            </a:extLst>
          </p:cNvPr>
          <p:cNvGrpSpPr/>
          <p:nvPr userDrawn="1"/>
        </p:nvGrpSpPr>
        <p:grpSpPr>
          <a:xfrm>
            <a:off x="249199" y="5047608"/>
            <a:ext cx="11385419" cy="1019912"/>
            <a:chOff x="184189" y="3887514"/>
            <a:chExt cx="11385419" cy="10199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698DFA-DBE1-1724-2E8F-A65DB44581BD}"/>
                </a:ext>
              </a:extLst>
            </p:cNvPr>
            <p:cNvSpPr txBox="1"/>
            <p:nvPr/>
          </p:nvSpPr>
          <p:spPr>
            <a:xfrm>
              <a:off x="184189" y="3891763"/>
              <a:ext cx="2355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Info@CPQCC.org</a:t>
              </a:r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 (or your email/Helpdesk)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F9AAAE-E61F-09B5-8FE7-3B1F8D728E06}"/>
                </a:ext>
              </a:extLst>
            </p:cNvPr>
            <p:cNvSpPr txBox="1"/>
            <p:nvPr userDrawn="1"/>
          </p:nvSpPr>
          <p:spPr>
            <a:xfrm>
              <a:off x="2600658" y="3887514"/>
              <a:ext cx="23553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www.CPQCC.org</a:t>
              </a:r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747356-43EE-0435-2F9B-F304BE431FD1}"/>
                </a:ext>
              </a:extLst>
            </p:cNvPr>
            <p:cNvSpPr txBox="1"/>
            <p:nvPr userDrawn="1"/>
          </p:nvSpPr>
          <p:spPr>
            <a:xfrm>
              <a:off x="5379399" y="3887514"/>
              <a:ext cx="1430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@CPQCC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609986-7EB9-54E8-E6D7-6B0F68AF20D0}"/>
                </a:ext>
              </a:extLst>
            </p:cNvPr>
            <p:cNvSpPr txBox="1"/>
            <p:nvPr userDrawn="1"/>
          </p:nvSpPr>
          <p:spPr>
            <a:xfrm>
              <a:off x="7711288" y="3887514"/>
              <a:ext cx="1430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@CPQCC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3AEC3-708F-BC51-3300-AF9B8BD02AE5}"/>
                </a:ext>
              </a:extLst>
            </p:cNvPr>
            <p:cNvSpPr txBox="1"/>
            <p:nvPr userDrawn="1"/>
          </p:nvSpPr>
          <p:spPr>
            <a:xfrm>
              <a:off x="9885790" y="3905922"/>
              <a:ext cx="1683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@</a:t>
              </a:r>
              <a:r>
                <a:rPr lang="en-US" sz="2000" b="1" err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CPQCCOrg</a:t>
              </a:r>
              <a:endParaRPr lang="en-US" sz="2000" b="1">
                <a:solidFill>
                  <a:srgbClr val="614B79"/>
                </a:solidFill>
                <a:latin typeface="Roboto" panose="02000000000000000000" pitchFamily="2" charset="0"/>
                <a:ea typeface="Roboto" panose="02000000000000000000" pitchFamily="2" charset="0"/>
                <a:cs typeface="Gill Sans SemiBold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A05E6E-1AE0-F47F-1B0A-CA5E3A33E874}"/>
              </a:ext>
            </a:extLst>
          </p:cNvPr>
          <p:cNvCxnSpPr>
            <a:cxnSpLocks/>
          </p:cNvCxnSpPr>
          <p:nvPr userDrawn="1"/>
        </p:nvCxnSpPr>
        <p:spPr>
          <a:xfrm>
            <a:off x="5552504" y="1261594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BDDBF342-2895-0330-8159-1EDE88C0E7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48779"/>
            <a:ext cx="12192000" cy="89422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44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67919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614B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390D26-DEEC-E149-68A7-7311F630307E}"/>
              </a:ext>
            </a:extLst>
          </p:cNvPr>
          <p:cNvSpPr/>
          <p:nvPr userDrawn="1"/>
        </p:nvSpPr>
        <p:spPr>
          <a:xfrm>
            <a:off x="0" y="0"/>
            <a:ext cx="12192000" cy="6393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6F339-23FD-D527-E009-66C941920E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43264" y="1943608"/>
            <a:ext cx="7705471" cy="29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9053" b="22888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79474"/>
            <a:ext cx="1838782" cy="511826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A group of women in blue scrubs standing next to a baby in a hospital&#10;&#10;Description automatically generated">
            <a:extLst>
              <a:ext uri="{FF2B5EF4-FFF2-40B4-BE49-F238E27FC236}">
                <a16:creationId xmlns:a16="http://schemas.microsoft.com/office/drawing/2014/main" id="{99AA3636-0303-8B6D-4E08-EADE83EB0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750" t="21573" r="4647" b="38149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95344"/>
            <a:ext cx="1838782" cy="480085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70839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ouching a baby's face&#10;&#10;Description automatically generated">
            <a:extLst>
              <a:ext uri="{FF2B5EF4-FFF2-40B4-BE49-F238E27FC236}">
                <a16:creationId xmlns:a16="http://schemas.microsoft.com/office/drawing/2014/main" id="{2AA3B1E1-6257-4AFD-7955-72F24F23BE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3" t="7861" b="7607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79474"/>
            <a:ext cx="1838782" cy="511826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78106A92-6C4D-259E-4446-845201847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A01222F-C23A-819B-3108-8C8BF691F0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731094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by sleeping on a person's chest&#10;&#10;Description automatically generated">
            <a:extLst>
              <a:ext uri="{FF2B5EF4-FFF2-40B4-BE49-F238E27FC236}">
                <a16:creationId xmlns:a16="http://schemas.microsoft.com/office/drawing/2014/main" id="{2B959DCE-523B-D63E-C2D9-2E45745D0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10" t="13509" b="15625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79474"/>
            <a:ext cx="1838782" cy="511826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BC0AB100-65FB-CEB3-1055-6B3980321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7C97A20E-F2BD-ED5F-913D-FFB637D2B9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855166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0C3D3AC7-C35E-FB77-90F3-0A2C8C5DA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967" b="1263"/>
          <a:stretch/>
        </p:blipFill>
        <p:spPr>
          <a:xfrm>
            <a:off x="0" y="-192100"/>
            <a:ext cx="12192000" cy="70501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93782"/>
            <a:ext cx="1838782" cy="483210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2876AF0F-4A4A-B269-F735-9EA7055062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73524124-355E-60F1-EDF5-C3018A0EC2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605560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down with her sleeping baby&#10;&#10;Description automatically generated">
            <a:extLst>
              <a:ext uri="{FF2B5EF4-FFF2-40B4-BE49-F238E27FC236}">
                <a16:creationId xmlns:a16="http://schemas.microsoft.com/office/drawing/2014/main" id="{2C67DB6A-60B6-95C6-6AC2-34AE30E8D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565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79474"/>
            <a:ext cx="1838782" cy="511826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28F928B1-4EDB-E687-8D31-E3D4669FE9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3E68152B-EE2E-DBE8-2F49-57F38F0D61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625943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C856624D-3DA4-0AD3-1801-36D0895CEB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562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93782"/>
            <a:ext cx="1838782" cy="483210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9ECC30DD-2C45-D143-B437-4C24360D0D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76B6823-3E23-D9F8-295D-E002881189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54698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91952"/>
            <a:ext cx="12192000" cy="5026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03748" y="6368076"/>
            <a:ext cx="947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spc="300">
                <a:solidFill>
                  <a:schemeClr val="accent5">
                    <a:lumMod val="1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california perinatal </a:t>
            </a:r>
            <a:r>
              <a:rPr lang="en-US" sz="2000" b="1" i="0" spc="300">
                <a:solidFill>
                  <a:srgbClr val="453560"/>
                </a:solidFill>
                <a:latin typeface="Gill Sans SemiBold" panose="020B0502020104020203" pitchFamily="34" charset="-79"/>
                <a:ea typeface="Gill Sans" charset="0"/>
                <a:cs typeface="Gill Sans SemiBold" panose="020B0502020104020203" pitchFamily="34" charset="-79"/>
              </a:rPr>
              <a:t>quality</a:t>
            </a:r>
            <a:r>
              <a:rPr lang="en-US" sz="2000" b="0" i="0" spc="300">
                <a:solidFill>
                  <a:schemeClr val="accent5">
                    <a:lumMod val="1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 care collaborative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282964" y="6479099"/>
            <a:ext cx="1354819" cy="3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7" r:id="rId3"/>
    <p:sldLayoutId id="2147483699" r:id="rId4"/>
    <p:sldLayoutId id="2147483693" r:id="rId5"/>
    <p:sldLayoutId id="2147483689" r:id="rId6"/>
    <p:sldLayoutId id="2147483690" r:id="rId7"/>
    <p:sldLayoutId id="2147483691" r:id="rId8"/>
    <p:sldLayoutId id="2147483692" r:id="rId9"/>
    <p:sldLayoutId id="2147483695" r:id="rId10"/>
    <p:sldLayoutId id="2147483696" r:id="rId11"/>
    <p:sldLayoutId id="2147483673" r:id="rId12"/>
    <p:sldLayoutId id="2147483697" r:id="rId13"/>
    <p:sldLayoutId id="2147483675" r:id="rId14"/>
    <p:sldLayoutId id="2147483698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3" r:id="rId21"/>
    <p:sldLayoutId id="2147483681" r:id="rId22"/>
    <p:sldLayoutId id="2147483682" r:id="rId23"/>
    <p:sldLayoutId id="2147483685" r:id="rId24"/>
    <p:sldLayoutId id="2147483654" r:id="rId25"/>
    <p:sldLayoutId id="2147483651" r:id="rId26"/>
    <p:sldLayoutId id="214748365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university.qualtrics.com/jfe/form/SV_6kResmjD5dqFXO6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pqcc.org/collaborating-access-and-resources-early-life-care-collaborativ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company&#10;&#10;AI-generated content may be incorrect.">
            <a:extLst>
              <a:ext uri="{FF2B5EF4-FFF2-40B4-BE49-F238E27FC236}">
                <a16:creationId xmlns:a16="http://schemas.microsoft.com/office/drawing/2014/main" id="{A2D524D0-138E-1F01-89A1-2582FDCEA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479" y="178796"/>
            <a:ext cx="6079040" cy="311550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186CC5-8DE5-CD87-63A0-241FB5B12C09}"/>
              </a:ext>
            </a:extLst>
          </p:cNvPr>
          <p:cNvSpPr/>
          <p:nvPr/>
        </p:nvSpPr>
        <p:spPr>
          <a:xfrm>
            <a:off x="1" y="3563695"/>
            <a:ext cx="12191999" cy="233322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7F7D7-D3AE-7A88-8801-F945E6B0C678}"/>
              </a:ext>
            </a:extLst>
          </p:cNvPr>
          <p:cNvSpPr txBox="1"/>
          <p:nvPr/>
        </p:nvSpPr>
        <p:spPr>
          <a:xfrm>
            <a:off x="668976" y="4253252"/>
            <a:ext cx="10854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Our Mission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: To improve how NICUs address the unmet health-related social needs patients and their families face. </a:t>
            </a:r>
          </a:p>
        </p:txBody>
      </p:sp>
    </p:spTree>
    <p:extLst>
      <p:ext uri="{BB962C8B-B14F-4D97-AF65-F5344CB8AC3E}">
        <p14:creationId xmlns:p14="http://schemas.microsoft.com/office/powerpoint/2010/main" val="118068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86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08D48-3ED7-FC80-1D10-B0B55525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AC3549-5FBA-67EF-7A46-17489FA5E4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9508" y="1195754"/>
            <a:ext cx="1312984" cy="238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B1FD8-2DD3-0AD5-2F54-E264F0975045}"/>
              </a:ext>
            </a:extLst>
          </p:cNvPr>
          <p:cNvSpPr/>
          <p:nvPr/>
        </p:nvSpPr>
        <p:spPr>
          <a:xfrm>
            <a:off x="6143335" y="1434630"/>
            <a:ext cx="5074920" cy="45720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57D64E-4EBB-01ED-8C1D-DC978E970B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Health-Related Social Needs?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6AA0E-1961-E57B-5560-2B11490FF54C}"/>
              </a:ext>
            </a:extLst>
          </p:cNvPr>
          <p:cNvSpPr txBox="1"/>
          <p:nvPr/>
        </p:nvSpPr>
        <p:spPr>
          <a:xfrm>
            <a:off x="9595194" y="6006631"/>
            <a:ext cx="2369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Sources: HHS, 2023; Hood et al., 2016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E8A44-1994-0A79-70BB-3CE8962AC5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3745" y="1828149"/>
            <a:ext cx="4584700" cy="3784962"/>
          </a:xfrm>
        </p:spPr>
        <p:txBody>
          <a:bodyPr anchor="ctr"/>
          <a:lstStyle/>
          <a:p>
            <a:r>
              <a:rPr lang="en-US" sz="2400" b="1" dirty="0"/>
              <a:t>US Department of Health and Human Services (HHS) Defines Health-Related Social Needs (HRSNs) as…</a:t>
            </a:r>
          </a:p>
          <a:p>
            <a:endParaRPr lang="en-US" sz="2400" b="1" dirty="0"/>
          </a:p>
          <a:p>
            <a:r>
              <a:rPr lang="en-US" sz="2400" dirty="0"/>
              <a:t>Social and economic needs that individuals experience that affect their ability to maintain their health and well-being. </a:t>
            </a:r>
            <a:endParaRPr lang="en-US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C6790B-898B-0716-9F27-0D550B6DAD8F}"/>
              </a:ext>
            </a:extLst>
          </p:cNvPr>
          <p:cNvSpPr/>
          <p:nvPr/>
        </p:nvSpPr>
        <p:spPr>
          <a:xfrm>
            <a:off x="7766394" y="2813194"/>
            <a:ext cx="1828800" cy="1828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~33-66%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907293-7440-D51B-B6C2-A5F9EA6FB36E}"/>
              </a:ext>
            </a:extLst>
          </p:cNvPr>
          <p:cNvSpPr txBox="1"/>
          <p:nvPr/>
        </p:nvSpPr>
        <p:spPr>
          <a:xfrm>
            <a:off x="6608669" y="4859165"/>
            <a:ext cx="4144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of variation in the nation’s health outcomes can be accounted for by social determinants of health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FC27D-81D8-3E98-BED8-4FBFB1A1439E}"/>
              </a:ext>
            </a:extLst>
          </p:cNvPr>
          <p:cNvSpPr txBox="1"/>
          <p:nvPr/>
        </p:nvSpPr>
        <p:spPr>
          <a:xfrm>
            <a:off x="6499863" y="1665730"/>
            <a:ext cx="43618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US HHS Call to Action: Addressing HRSNs in Communities Across the Nation (2023)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302C35F-EFDF-0B80-EA53-1AFB7726EA5C}"/>
              </a:ext>
            </a:extLst>
          </p:cNvPr>
          <p:cNvSpPr/>
          <p:nvPr/>
        </p:nvSpPr>
        <p:spPr>
          <a:xfrm>
            <a:off x="-1" y="4308386"/>
            <a:ext cx="12191999" cy="1698242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Of families with VLBW preterm infants…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5EC9B1-9F81-BDD5-3000-FD1B441702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do HRSNs impact our NICU infants?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65880-DD26-B25E-BE38-6EC33A442DBF}"/>
              </a:ext>
            </a:extLst>
          </p:cNvPr>
          <p:cNvSpPr txBox="1"/>
          <p:nvPr/>
        </p:nvSpPr>
        <p:spPr>
          <a:xfrm>
            <a:off x="477078" y="6006630"/>
            <a:ext cx="11427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443560"/>
                </a:solidFill>
              </a:rPr>
              <a:t>Sources: See Comments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48112F1-9080-1D4B-0D4E-A1592A9B6ACA}"/>
              </a:ext>
            </a:extLst>
          </p:cNvPr>
          <p:cNvSpPr/>
          <p:nvPr/>
        </p:nvSpPr>
        <p:spPr>
          <a:xfrm>
            <a:off x="1202565" y="4929370"/>
            <a:ext cx="3038408" cy="914400"/>
          </a:xfrm>
          <a:prstGeom prst="roundRect">
            <a:avLst/>
          </a:prstGeom>
          <a:solidFill>
            <a:srgbClr val="2D8C9E"/>
          </a:solidFill>
          <a:ln w="1905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&gt;40% experience food insufficiency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F8D92E7-973F-848C-6D8B-92337627797F}"/>
              </a:ext>
            </a:extLst>
          </p:cNvPr>
          <p:cNvSpPr/>
          <p:nvPr/>
        </p:nvSpPr>
        <p:spPr>
          <a:xfrm>
            <a:off x="7951027" y="4929370"/>
            <a:ext cx="3038408" cy="914400"/>
          </a:xfrm>
          <a:prstGeom prst="roundRect">
            <a:avLst/>
          </a:prstGeom>
          <a:solidFill>
            <a:srgbClr val="2D8C9E"/>
          </a:solidFill>
          <a:ln w="1905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~50% struggle to pay medical bills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BE2E69A-B038-23C2-0E37-400CD1E0C70A}"/>
              </a:ext>
            </a:extLst>
          </p:cNvPr>
          <p:cNvSpPr/>
          <p:nvPr/>
        </p:nvSpPr>
        <p:spPr>
          <a:xfrm>
            <a:off x="4576796" y="4929370"/>
            <a:ext cx="3038408" cy="914400"/>
          </a:xfrm>
          <a:prstGeom prst="roundRect">
            <a:avLst/>
          </a:prstGeom>
          <a:solidFill>
            <a:srgbClr val="2D8C9E"/>
          </a:solidFill>
          <a:ln w="1905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&gt;</a:t>
            </a:r>
            <a:r>
              <a:rPr lang="en-US" sz="1600">
                <a:latin typeface="Century Gothic" panose="020B0502020202020204" pitchFamily="34" charset="0"/>
              </a:rPr>
              <a:t>40</a:t>
            </a:r>
            <a:r>
              <a:rPr lang="en-US" sz="1600" dirty="0">
                <a:latin typeface="Century Gothic" panose="020B0502020202020204" pitchFamily="34" charset="0"/>
              </a:rPr>
              <a:t>% struggle to cover basic needs (e.g., transportation, housing)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4322CF-3014-3582-A447-5A2608EE56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0626" y="1192696"/>
            <a:ext cx="1418073" cy="203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AF4CDB-946F-40BC-7F90-14023AB786E4}"/>
              </a:ext>
            </a:extLst>
          </p:cNvPr>
          <p:cNvSpPr txBox="1">
            <a:spLocks/>
          </p:cNvSpPr>
          <p:nvPr/>
        </p:nvSpPr>
        <p:spPr>
          <a:xfrm>
            <a:off x="982676" y="1047967"/>
            <a:ext cx="7188240" cy="4931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rgbClr val="614B7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For infants, unmet social needs correlate with…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5A2C01-903D-217D-8FFC-F4AE483A1F1E}"/>
              </a:ext>
            </a:extLst>
          </p:cNvPr>
          <p:cNvGrpSpPr/>
          <p:nvPr/>
        </p:nvGrpSpPr>
        <p:grpSpPr>
          <a:xfrm>
            <a:off x="1424563" y="1651066"/>
            <a:ext cx="9342875" cy="2834648"/>
            <a:chOff x="1195985" y="1651066"/>
            <a:chExt cx="9342875" cy="2834648"/>
          </a:xfrm>
        </p:grpSpPr>
        <p:sp>
          <p:nvSpPr>
            <p:cNvPr id="8" name="Up Arrow 7">
              <a:extLst>
                <a:ext uri="{FF2B5EF4-FFF2-40B4-BE49-F238E27FC236}">
                  <a16:creationId xmlns:a16="http://schemas.microsoft.com/office/drawing/2014/main" id="{13486F4C-539F-91F9-FF2C-A12A5E2FB10B}"/>
                </a:ext>
              </a:extLst>
            </p:cNvPr>
            <p:cNvSpPr/>
            <p:nvPr/>
          </p:nvSpPr>
          <p:spPr>
            <a:xfrm>
              <a:off x="1195985" y="1651066"/>
              <a:ext cx="606311" cy="2390846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 anchorCtr="1"/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Increased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A52587-964D-67EF-C08E-3819191A96D4}"/>
                </a:ext>
              </a:extLst>
            </p:cNvPr>
            <p:cNvSpPr txBox="1"/>
            <p:nvPr/>
          </p:nvSpPr>
          <p:spPr>
            <a:xfrm>
              <a:off x="1802296" y="1931169"/>
              <a:ext cx="5587682" cy="2554545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Risk of preterm birth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Risk of developmental delay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43560"/>
                  </a:solidFill>
                  <a:latin typeface="Century Gothic" panose="020B0502020202020204" pitchFamily="34" charset="0"/>
                </a:rPr>
                <a:t>Frequency of hospitalizations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43560"/>
                  </a:solidFill>
                  <a:latin typeface="Century Gothic" panose="020B0502020202020204" pitchFamily="34" charset="0"/>
                </a:rPr>
                <a:t>Overall medical encounters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443560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443560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443560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43560"/>
                  </a:solidFill>
                  <a:latin typeface="Century Gothic" panose="020B0502020202020204" pitchFamily="34" charset="0"/>
                </a:rPr>
                <a:t>Missed scheduled appointments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43560"/>
                  </a:solidFill>
                  <a:latin typeface="Century Gothic" panose="020B0502020202020204" pitchFamily="34" charset="0"/>
                </a:rPr>
                <a:t>Unplanned healthcare utilization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Risk of infant mortality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ACE scores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1CFDDE-530C-2B8D-D1A7-2DF75B7F272C}"/>
                </a:ext>
              </a:extLst>
            </p:cNvPr>
            <p:cNvSpPr txBox="1"/>
            <p:nvPr/>
          </p:nvSpPr>
          <p:spPr>
            <a:xfrm>
              <a:off x="7996291" y="1931169"/>
              <a:ext cx="254256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Baby birth weights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Health outcome quality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Life expectancy</a:t>
              </a:r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13E15352-D091-0EE7-66A2-1F1A6A97D03A}"/>
                </a:ext>
              </a:extLst>
            </p:cNvPr>
            <p:cNvSpPr/>
            <p:nvPr/>
          </p:nvSpPr>
          <p:spPr>
            <a:xfrm rot="10800000">
              <a:off x="7389980" y="1651066"/>
              <a:ext cx="606311" cy="239084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1"/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Decreased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483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4687F4-7C32-54E8-6808-CAF5E804E1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00869" y="1166191"/>
            <a:ext cx="2027583" cy="25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ED4E7-99AD-961D-EE77-18333FF29B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Addressing HRSNs: Benefits for Hospitals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66A9D-5CE4-1F7D-3905-79724C8BCA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1869" y="1489873"/>
            <a:ext cx="10268262" cy="387825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Improved Outcomes and Reduced Cost Utilization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Unmet social needs drive poor outcomes and increase NICU readmissions, missed appointments, and ED visits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Addressing HRSNs early can reduce avoidable utilization and downstream costs—especially for high-risk, publicly insured populations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Century Gothic" panose="020B0502020202020204" pitchFamily="34" charset="0"/>
              </a:rPr>
              <a:t>Enhanced Discharge Planning and Care Coordination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HRSN screening enables teams to identify potential health barriers post-discharge, facilitating the development of more personalized care plans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HRSN screening supports cohesive care coordination with resources like community partners and managed care plans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Century Gothic" panose="020B0502020202020204" pitchFamily="34" charset="0"/>
              </a:rPr>
              <a:t>Improved Family Experience and Trust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Improves context-informed care and provides opportunities to build patient trust and satisfaction by acknowledging and supporting the full experience of families</a:t>
            </a:r>
            <a:endParaRPr lang="en-US" sz="900" dirty="0">
              <a:latin typeface="Century Gothic" panose="020B0502020202020204" pitchFamily="34" charset="0"/>
            </a:endParaRPr>
          </a:p>
          <a:p>
            <a:pPr marL="1028700" lvl="1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6F6E9-C9E5-88AA-6EED-746D34D8FF1B}"/>
              </a:ext>
            </a:extLst>
          </p:cNvPr>
          <p:cNvSpPr txBox="1"/>
          <p:nvPr/>
        </p:nvSpPr>
        <p:spPr>
          <a:xfrm>
            <a:off x="477078" y="6006630"/>
            <a:ext cx="11427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443560"/>
                </a:solidFill>
              </a:rPr>
              <a:t>Sources: See Comments</a:t>
            </a:r>
          </a:p>
        </p:txBody>
      </p:sp>
    </p:spTree>
    <p:extLst>
      <p:ext uri="{BB962C8B-B14F-4D97-AF65-F5344CB8AC3E}">
        <p14:creationId xmlns:p14="http://schemas.microsoft.com/office/powerpoint/2010/main" val="367272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F0A2FA-8D93-881D-B300-210ABDA05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Addressing HRSNs: Alignment with State/Federal Mandates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CE880-02F1-ECF6-3C8E-CED2ACEBB10D}"/>
              </a:ext>
            </a:extLst>
          </p:cNvPr>
          <p:cNvSpPr/>
          <p:nvPr/>
        </p:nvSpPr>
        <p:spPr>
          <a:xfrm>
            <a:off x="141784" y="1610289"/>
            <a:ext cx="2834640" cy="1828800"/>
          </a:xfrm>
          <a:prstGeom prst="rect">
            <a:avLst/>
          </a:prstGeom>
          <a:solidFill>
            <a:srgbClr val="2D8C9E"/>
          </a:solidFill>
          <a:ln w="3810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CalAIM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Enhanced Care Management (ECM) and Community Supports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D1FFF-5B3F-56EF-16BD-C42504EDD7F7}"/>
              </a:ext>
            </a:extLst>
          </p:cNvPr>
          <p:cNvSpPr/>
          <p:nvPr/>
        </p:nvSpPr>
        <p:spPr>
          <a:xfrm>
            <a:off x="3166381" y="1610289"/>
            <a:ext cx="2834640" cy="1828800"/>
          </a:xfrm>
          <a:prstGeom prst="rect">
            <a:avLst/>
          </a:prstGeom>
          <a:solidFill>
            <a:srgbClr val="2D8C9E"/>
          </a:solidFill>
          <a:ln w="3810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Joint Commission National Patient Safety Goal to Improve Health Equity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CC8715-8646-2B3D-E173-E89C88FA427B}"/>
              </a:ext>
            </a:extLst>
          </p:cNvPr>
          <p:cNvSpPr/>
          <p:nvPr/>
        </p:nvSpPr>
        <p:spPr>
          <a:xfrm>
            <a:off x="6190978" y="1610289"/>
            <a:ext cx="2834640" cy="1828800"/>
          </a:xfrm>
          <a:prstGeom prst="rect">
            <a:avLst/>
          </a:prstGeom>
          <a:solidFill>
            <a:srgbClr val="2D8C9E"/>
          </a:solidFill>
          <a:ln w="3810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California Department of Health Care Access and Information (HCAI) Hospital Equity Measures Reporting Program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52853F-1E26-2124-984A-D0A721DBA12C}"/>
              </a:ext>
            </a:extLst>
          </p:cNvPr>
          <p:cNvSpPr/>
          <p:nvPr/>
        </p:nvSpPr>
        <p:spPr>
          <a:xfrm>
            <a:off x="9215576" y="1610289"/>
            <a:ext cx="2834640" cy="1828800"/>
          </a:xfrm>
          <a:prstGeom prst="rect">
            <a:avLst/>
          </a:prstGeom>
          <a:solidFill>
            <a:srgbClr val="2D8C9E"/>
          </a:solidFill>
          <a:ln w="3810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Centers for Medicare &amp; Medicaid Services Inpatient Quality Reporting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A85D7-1BC3-8660-5B05-61F39FB16A9A}"/>
              </a:ext>
            </a:extLst>
          </p:cNvPr>
          <p:cNvSpPr txBox="1"/>
          <p:nvPr/>
        </p:nvSpPr>
        <p:spPr>
          <a:xfrm>
            <a:off x="141784" y="3472282"/>
            <a:ext cx="2834640" cy="1323439"/>
          </a:xfrm>
          <a:prstGeom prst="rect">
            <a:avLst/>
          </a:prstGeom>
          <a:noFill/>
          <a:ln>
            <a:solidFill>
              <a:srgbClr val="614B7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ECM utilization requires Managed Care Plans to screen for social needs and coordinate care around them.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938E9D-EE0C-77B3-AB05-CC5C654690CA}"/>
              </a:ext>
            </a:extLst>
          </p:cNvPr>
          <p:cNvSpPr txBox="1"/>
          <p:nvPr/>
        </p:nvSpPr>
        <p:spPr>
          <a:xfrm>
            <a:off x="3166381" y="3472282"/>
            <a:ext cx="2834640" cy="584775"/>
          </a:xfrm>
          <a:prstGeom prst="rect">
            <a:avLst/>
          </a:prstGeom>
          <a:noFill/>
          <a:ln>
            <a:solidFill>
              <a:srgbClr val="614B7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Requires assessment of HRSNs.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A4D7C-E44F-D076-5F6B-3F5A973E81AE}"/>
              </a:ext>
            </a:extLst>
          </p:cNvPr>
          <p:cNvSpPr txBox="1"/>
          <p:nvPr/>
        </p:nvSpPr>
        <p:spPr>
          <a:xfrm>
            <a:off x="6190978" y="3477723"/>
            <a:ext cx="2834640" cy="2308324"/>
          </a:xfrm>
          <a:prstGeom prst="rect">
            <a:avLst/>
          </a:prstGeom>
          <a:noFill/>
          <a:ln>
            <a:solidFill>
              <a:srgbClr val="614B7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Mission alignment with the HCAI HRSN screening and intervention requirements. 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(effective June 4, 2025)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*BONUS: Alignment with HCAI reduction in health disparities quality improvement domain.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F1B4A0-DB84-BD05-D91F-D932D68BCC32}"/>
              </a:ext>
            </a:extLst>
          </p:cNvPr>
          <p:cNvSpPr txBox="1"/>
          <p:nvPr/>
        </p:nvSpPr>
        <p:spPr>
          <a:xfrm>
            <a:off x="9215576" y="3472282"/>
            <a:ext cx="2834640" cy="1077218"/>
          </a:xfrm>
          <a:prstGeom prst="rect">
            <a:avLst/>
          </a:prstGeom>
          <a:noFill/>
          <a:ln>
            <a:solidFill>
              <a:srgbClr val="614B7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Requires hospitals to track and report Social Drivers of Health screening and screening positive rates.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CCB1F-A54B-6B9D-5AB9-E7A8A3B71E21}"/>
              </a:ext>
            </a:extLst>
          </p:cNvPr>
          <p:cNvSpPr txBox="1"/>
          <p:nvPr/>
        </p:nvSpPr>
        <p:spPr>
          <a:xfrm>
            <a:off x="477078" y="6006630"/>
            <a:ext cx="11427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443560"/>
                </a:solidFill>
              </a:rPr>
              <a:t>Sources: DHCS, 2022; TJC, 2023; HCAI, 2025; CMS, 2023</a:t>
            </a:r>
          </a:p>
        </p:txBody>
      </p:sp>
    </p:spTree>
    <p:extLst>
      <p:ext uri="{BB962C8B-B14F-4D97-AF65-F5344CB8AC3E}">
        <p14:creationId xmlns:p14="http://schemas.microsoft.com/office/powerpoint/2010/main" val="376554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D0271B-F92B-F359-B3F0-E740DC691E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6998"/>
            <a:ext cx="12192000" cy="493161"/>
          </a:xfrm>
        </p:spPr>
        <p:txBody>
          <a:bodyPr/>
          <a:lstStyle/>
          <a:p>
            <a:r>
              <a:rPr lang="en-US" dirty="0"/>
              <a:t>Proposed CPQCC CARE Timeline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73A0DB1-F53B-1C11-B0A5-EACF653B9100}"/>
              </a:ext>
            </a:extLst>
          </p:cNvPr>
          <p:cNvGrpSpPr/>
          <p:nvPr/>
        </p:nvGrpSpPr>
        <p:grpSpPr>
          <a:xfrm>
            <a:off x="344384" y="773508"/>
            <a:ext cx="11895603" cy="5587570"/>
            <a:chOff x="344384" y="773508"/>
            <a:chExt cx="11895603" cy="558757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B3C6857-13A0-69D9-6DD6-F2CE1B34FAC7}"/>
                </a:ext>
              </a:extLst>
            </p:cNvPr>
            <p:cNvSpPr txBox="1"/>
            <p:nvPr/>
          </p:nvSpPr>
          <p:spPr>
            <a:xfrm rot="18914501">
              <a:off x="10168045" y="1466012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SEP 2027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8DF1D18-B483-F1CF-C330-863C4B5D1AC6}"/>
                </a:ext>
              </a:extLst>
            </p:cNvPr>
            <p:cNvSpPr/>
            <p:nvPr/>
          </p:nvSpPr>
          <p:spPr>
            <a:xfrm>
              <a:off x="6645354" y="773508"/>
              <a:ext cx="4758300" cy="5541982"/>
            </a:xfrm>
            <a:prstGeom prst="rect">
              <a:avLst/>
            </a:prstGeom>
            <a:solidFill>
              <a:srgbClr val="EC9B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B67813B-90AB-4DB1-03AD-4A0027EA7DAF}"/>
                </a:ext>
              </a:extLst>
            </p:cNvPr>
            <p:cNvSpPr/>
            <p:nvPr/>
          </p:nvSpPr>
          <p:spPr>
            <a:xfrm>
              <a:off x="2918755" y="773508"/>
              <a:ext cx="3724436" cy="5541982"/>
            </a:xfrm>
            <a:prstGeom prst="rect">
              <a:avLst/>
            </a:prstGeom>
            <a:solidFill>
              <a:srgbClr val="2D8C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D60B74A-B9A4-D0BC-42ED-0CA16A987D08}"/>
                </a:ext>
              </a:extLst>
            </p:cNvPr>
            <p:cNvSpPr/>
            <p:nvPr/>
          </p:nvSpPr>
          <p:spPr>
            <a:xfrm>
              <a:off x="358898" y="775691"/>
              <a:ext cx="2561589" cy="554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CDD4F8-B5E3-1E44-0558-A1835DBD2D3E}"/>
                </a:ext>
              </a:extLst>
            </p:cNvPr>
            <p:cNvGrpSpPr/>
            <p:nvPr/>
          </p:nvGrpSpPr>
          <p:grpSpPr>
            <a:xfrm>
              <a:off x="593920" y="2293899"/>
              <a:ext cx="10515600" cy="182880"/>
              <a:chOff x="1053539" y="2128058"/>
              <a:chExt cx="10084922" cy="182880"/>
            </a:xfrm>
            <a:solidFill>
              <a:srgbClr val="FFFFFF"/>
            </a:solidFill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EE73E12-C88C-97DF-BB8F-2C611562D50A}"/>
                  </a:ext>
                </a:extLst>
              </p:cNvPr>
              <p:cNvSpPr/>
              <p:nvPr/>
            </p:nvSpPr>
            <p:spPr>
              <a:xfrm>
                <a:off x="1053539" y="2128058"/>
                <a:ext cx="182880" cy="18288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9792FC8-8A0F-3094-DFED-25E58121C51F}"/>
                  </a:ext>
                </a:extLst>
              </p:cNvPr>
              <p:cNvCxnSpPr>
                <a:cxnSpLocks/>
                <a:stCxn id="7" idx="6"/>
                <a:endCxn id="10" idx="2"/>
              </p:cNvCxnSpPr>
              <p:nvPr/>
            </p:nvCxnSpPr>
            <p:spPr>
              <a:xfrm>
                <a:off x="1236419" y="2219498"/>
                <a:ext cx="9719162" cy="0"/>
              </a:xfrm>
              <a:prstGeom prst="line">
                <a:avLst/>
              </a:prstGeom>
              <a:grpFill/>
              <a:ln w="762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1DC1592-3984-2FCE-8061-917AE3B56F98}"/>
                  </a:ext>
                </a:extLst>
              </p:cNvPr>
              <p:cNvSpPr/>
              <p:nvPr/>
            </p:nvSpPr>
            <p:spPr>
              <a:xfrm>
                <a:off x="10955581" y="2128058"/>
                <a:ext cx="182880" cy="18288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A46BB1E-81C1-BEE9-701A-A0C4BBA1FE33}"/>
                </a:ext>
              </a:extLst>
            </p:cNvPr>
            <p:cNvGrpSpPr/>
            <p:nvPr/>
          </p:nvGrpSpPr>
          <p:grpSpPr>
            <a:xfrm>
              <a:off x="1010123" y="2394279"/>
              <a:ext cx="137160" cy="1641649"/>
              <a:chOff x="1764079" y="2928455"/>
              <a:chExt cx="137160" cy="1534654"/>
            </a:xfrm>
            <a:solidFill>
              <a:srgbClr val="FFFFFF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8D6456F-9BA8-1C76-9D71-72A68DEEAA59}"/>
                  </a:ext>
                </a:extLst>
              </p:cNvPr>
              <p:cNvSpPr/>
              <p:nvPr/>
            </p:nvSpPr>
            <p:spPr>
              <a:xfrm>
                <a:off x="1764079" y="4334888"/>
                <a:ext cx="137160" cy="128221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0E1B0-3BF2-8517-79F0-DCD61B33E549}"/>
                  </a:ext>
                </a:extLst>
              </p:cNvPr>
              <p:cNvCxnSpPr>
                <a:stCxn id="15" idx="0"/>
              </p:cNvCxnSpPr>
              <p:nvPr/>
            </p:nvCxnSpPr>
            <p:spPr>
              <a:xfrm flipV="1">
                <a:off x="1832659" y="2928455"/>
                <a:ext cx="0" cy="1406433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A5E96F-EA3A-99B1-BC0F-6051612ABF70}"/>
                </a:ext>
              </a:extLst>
            </p:cNvPr>
            <p:cNvSpPr txBox="1"/>
            <p:nvPr/>
          </p:nvSpPr>
          <p:spPr>
            <a:xfrm>
              <a:off x="975300" y="4038842"/>
              <a:ext cx="1371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Initial Topic Selection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44C1910-84B8-FAF1-96D8-686F5C88BC19}"/>
                </a:ext>
              </a:extLst>
            </p:cNvPr>
            <p:cNvGrpSpPr/>
            <p:nvPr/>
          </p:nvGrpSpPr>
          <p:grpSpPr>
            <a:xfrm>
              <a:off x="1708454" y="2394279"/>
              <a:ext cx="137160" cy="914400"/>
              <a:chOff x="1764079" y="2928455"/>
              <a:chExt cx="137160" cy="1634884"/>
            </a:xfrm>
            <a:solidFill>
              <a:srgbClr val="FFFFFF"/>
            </a:solidFill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1EC4EC3-2669-50B3-D8D3-F6FDCAF35952}"/>
                  </a:ext>
                </a:extLst>
              </p:cNvPr>
              <p:cNvSpPr/>
              <p:nvPr/>
            </p:nvSpPr>
            <p:spPr>
              <a:xfrm>
                <a:off x="1764079" y="4334889"/>
                <a:ext cx="137160" cy="22845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9EA3BD6-F65F-D6DF-403F-8F111E8BB5AF}"/>
                  </a:ext>
                </a:extLst>
              </p:cNvPr>
              <p:cNvCxnSpPr>
                <a:stCxn id="21" idx="0"/>
              </p:cNvCxnSpPr>
              <p:nvPr/>
            </p:nvCxnSpPr>
            <p:spPr>
              <a:xfrm flipV="1">
                <a:off x="1832659" y="2928455"/>
                <a:ext cx="0" cy="1406434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29AD20-67CC-B217-307C-16122571BACC}"/>
                </a:ext>
              </a:extLst>
            </p:cNvPr>
            <p:cNvSpPr txBox="1"/>
            <p:nvPr/>
          </p:nvSpPr>
          <p:spPr>
            <a:xfrm>
              <a:off x="1661100" y="3311982"/>
              <a:ext cx="1371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Invite and Form Panel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189A554-5636-3034-0CF7-54DB78B3B1B4}"/>
                </a:ext>
              </a:extLst>
            </p:cNvPr>
            <p:cNvGrpSpPr/>
            <p:nvPr/>
          </p:nvGrpSpPr>
          <p:grpSpPr>
            <a:xfrm>
              <a:off x="3756440" y="2388079"/>
              <a:ext cx="137160" cy="914400"/>
              <a:chOff x="1764079" y="2928455"/>
              <a:chExt cx="137160" cy="1662873"/>
            </a:xfrm>
            <a:solidFill>
              <a:srgbClr val="FFFFFF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F1B5BE5-B5E6-5595-D42F-81925118B1B7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256441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B17DB36-01B3-6CE1-E6AA-673C714F720A}"/>
                  </a:ext>
                </a:extLst>
              </p:cNvPr>
              <p:cNvCxnSpPr>
                <a:stCxn id="28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F3EDC4-4F23-1C02-71CD-69B5AC4395E6}"/>
                </a:ext>
              </a:extLst>
            </p:cNvPr>
            <p:cNvSpPr txBox="1"/>
            <p:nvPr/>
          </p:nvSpPr>
          <p:spPr>
            <a:xfrm>
              <a:off x="3694290" y="3311982"/>
              <a:ext cx="88040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Sites Register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5E1A764-16D8-1561-D1E2-0535B8A46749}"/>
                </a:ext>
              </a:extLst>
            </p:cNvPr>
            <p:cNvGrpSpPr/>
            <p:nvPr/>
          </p:nvGrpSpPr>
          <p:grpSpPr>
            <a:xfrm>
              <a:off x="5168116" y="2409627"/>
              <a:ext cx="137160" cy="1395112"/>
              <a:chOff x="1764079" y="2928455"/>
              <a:chExt cx="137160" cy="1559781"/>
            </a:xfrm>
            <a:solidFill>
              <a:srgbClr val="FFFFFF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15E2E17-4346-F640-2940-68FBFC244F6C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53349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34FCDFC-8964-8882-B89C-B0C96A683F67}"/>
                  </a:ext>
                </a:extLst>
              </p:cNvPr>
              <p:cNvCxnSpPr>
                <a:cxnSpLocks/>
                <a:stCxn id="37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BA321C-85E6-1DDA-140F-85B25CFEB87E}"/>
                </a:ext>
              </a:extLst>
            </p:cNvPr>
            <p:cNvSpPr txBox="1"/>
            <p:nvPr/>
          </p:nvSpPr>
          <p:spPr>
            <a:xfrm>
              <a:off x="5117899" y="3833003"/>
              <a:ext cx="150868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Sites Complete Pre-work (baseline data collection and online QI education course)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5D1A5E1-CD18-2A56-F3F3-25B5C239FF9E}"/>
                </a:ext>
              </a:extLst>
            </p:cNvPr>
            <p:cNvGrpSpPr/>
            <p:nvPr/>
          </p:nvGrpSpPr>
          <p:grpSpPr>
            <a:xfrm>
              <a:off x="6833881" y="2388076"/>
              <a:ext cx="137160" cy="2011680"/>
              <a:chOff x="1764079" y="2928455"/>
              <a:chExt cx="137160" cy="1510247"/>
            </a:xfrm>
            <a:solidFill>
              <a:srgbClr val="FFFFFF"/>
            </a:solidFill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CAE7B7D-DEC0-BD5B-B1F0-B9A1980B24EF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03815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3BEF0F-2A09-FA7D-1CDE-193F90B5B5AF}"/>
                  </a:ext>
                </a:extLst>
              </p:cNvPr>
              <p:cNvCxnSpPr>
                <a:stCxn id="46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7A2711-D62B-C4EA-7ED8-39020BEEA35F}"/>
                </a:ext>
              </a:extLst>
            </p:cNvPr>
            <p:cNvSpPr txBox="1"/>
            <p:nvPr/>
          </p:nvSpPr>
          <p:spPr>
            <a:xfrm>
              <a:off x="6754792" y="4414357"/>
              <a:ext cx="1768604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Collaborative Launch/ Learning Session #1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0D3D200-2D12-2266-9A4C-AD5B3EBA625A}"/>
                </a:ext>
              </a:extLst>
            </p:cNvPr>
            <p:cNvSpPr txBox="1"/>
            <p:nvPr/>
          </p:nvSpPr>
          <p:spPr>
            <a:xfrm>
              <a:off x="4396403" y="2852042"/>
              <a:ext cx="88040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Site Info Session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483CBB4-7C91-3678-9BFE-728F7750D085}"/>
                </a:ext>
              </a:extLst>
            </p:cNvPr>
            <p:cNvGrpSpPr/>
            <p:nvPr/>
          </p:nvGrpSpPr>
          <p:grpSpPr>
            <a:xfrm>
              <a:off x="7527426" y="2388077"/>
              <a:ext cx="137160" cy="1188720"/>
              <a:chOff x="1764079" y="2928455"/>
              <a:chExt cx="137160" cy="1592696"/>
            </a:xfrm>
            <a:solidFill>
              <a:srgbClr val="FFFFFF"/>
            </a:solidFill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3983D01-A7DF-3126-321C-4FFF4BFF0044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8626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48F4267-8428-F96F-DD38-1644AA1DA760}"/>
                  </a:ext>
                </a:extLst>
              </p:cNvPr>
              <p:cNvCxnSpPr>
                <a:stCxn id="72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C07F1D2-69BF-B80C-03C9-DE104C0F0418}"/>
                </a:ext>
              </a:extLst>
            </p:cNvPr>
            <p:cNvGrpSpPr/>
            <p:nvPr/>
          </p:nvGrpSpPr>
          <p:grpSpPr>
            <a:xfrm>
              <a:off x="8202178" y="2385339"/>
              <a:ext cx="137160" cy="457200"/>
              <a:chOff x="1764079" y="2928455"/>
              <a:chExt cx="137160" cy="1999826"/>
            </a:xfrm>
            <a:solidFill>
              <a:srgbClr val="FFFFFF"/>
            </a:solidFill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744A66D-F43B-684A-6306-A3C213C53C77}"/>
                  </a:ext>
                </a:extLst>
              </p:cNvPr>
              <p:cNvSpPr/>
              <p:nvPr/>
            </p:nvSpPr>
            <p:spPr>
              <a:xfrm>
                <a:off x="1764079" y="4334877"/>
                <a:ext cx="137160" cy="59340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FEA69E6-F9DE-5D14-E976-43BA6AA0E89A}"/>
                  </a:ext>
                </a:extLst>
              </p:cNvPr>
              <p:cNvCxnSpPr>
                <a:stCxn id="75" idx="0"/>
              </p:cNvCxnSpPr>
              <p:nvPr/>
            </p:nvCxnSpPr>
            <p:spPr>
              <a:xfrm flipV="1">
                <a:off x="1832659" y="2928455"/>
                <a:ext cx="0" cy="140642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24A5299-023E-1606-E613-B363B46AA9C6}"/>
                </a:ext>
              </a:extLst>
            </p:cNvPr>
            <p:cNvSpPr txBox="1"/>
            <p:nvPr/>
          </p:nvSpPr>
          <p:spPr>
            <a:xfrm>
              <a:off x="7432469" y="3580166"/>
              <a:ext cx="111467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Monthly Virtual Site Meetings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8524BF1-1194-606C-2DAD-853973A59EDF}"/>
                </a:ext>
              </a:extLst>
            </p:cNvPr>
            <p:cNvSpPr txBox="1"/>
            <p:nvPr/>
          </p:nvSpPr>
          <p:spPr>
            <a:xfrm>
              <a:off x="8155638" y="2855640"/>
              <a:ext cx="11146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Learning Session #2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21435F4-135C-0457-1CB4-D2A21C82636F}"/>
                </a:ext>
              </a:extLst>
            </p:cNvPr>
            <p:cNvGrpSpPr/>
            <p:nvPr/>
          </p:nvGrpSpPr>
          <p:grpSpPr>
            <a:xfrm>
              <a:off x="9161646" y="2398634"/>
              <a:ext cx="137160" cy="2011680"/>
              <a:chOff x="1764079" y="2928455"/>
              <a:chExt cx="137160" cy="1510247"/>
            </a:xfrm>
            <a:solidFill>
              <a:srgbClr val="FFFFFF"/>
            </a:solidFill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864BDE7-0EC9-8B6E-8265-AA64AD116AFE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03815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C980FD9-6580-119F-AF46-4B4118276E86}"/>
                  </a:ext>
                </a:extLst>
              </p:cNvPr>
              <p:cNvCxnSpPr>
                <a:stCxn id="80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C72FE3-DC28-0388-D5D0-B33B400DF4A4}"/>
                </a:ext>
              </a:extLst>
            </p:cNvPr>
            <p:cNvSpPr txBox="1"/>
            <p:nvPr/>
          </p:nvSpPr>
          <p:spPr>
            <a:xfrm>
              <a:off x="9082556" y="4424915"/>
              <a:ext cx="193097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Closing meeting/ Learning Session #3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14D0B0-C8A2-745A-F752-5BD1496B752E}"/>
                </a:ext>
              </a:extLst>
            </p:cNvPr>
            <p:cNvGrpSpPr/>
            <p:nvPr/>
          </p:nvGrpSpPr>
          <p:grpSpPr>
            <a:xfrm>
              <a:off x="9855191" y="2398635"/>
              <a:ext cx="137160" cy="1188720"/>
              <a:chOff x="1764079" y="2928455"/>
              <a:chExt cx="137160" cy="1592696"/>
            </a:xfrm>
            <a:solidFill>
              <a:srgbClr val="FFFFFF"/>
            </a:solidFill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D608F71-8623-98A9-69EC-97293158C97B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8626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36887CA-6EEE-E9AB-F371-76D12DD6B9CA}"/>
                  </a:ext>
                </a:extLst>
              </p:cNvPr>
              <p:cNvCxnSpPr>
                <a:stCxn id="84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6D83E44-6D61-BD48-9727-0D07EEEC38DA}"/>
                </a:ext>
              </a:extLst>
            </p:cNvPr>
            <p:cNvGrpSpPr/>
            <p:nvPr/>
          </p:nvGrpSpPr>
          <p:grpSpPr>
            <a:xfrm>
              <a:off x="10529943" y="2395897"/>
              <a:ext cx="137160" cy="457200"/>
              <a:chOff x="1764079" y="2928455"/>
              <a:chExt cx="137160" cy="1999826"/>
            </a:xfrm>
            <a:solidFill>
              <a:srgbClr val="FFFFFF"/>
            </a:solidFill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D6160C9-D605-745D-CD6F-564723836615}"/>
                  </a:ext>
                </a:extLst>
              </p:cNvPr>
              <p:cNvSpPr/>
              <p:nvPr/>
            </p:nvSpPr>
            <p:spPr>
              <a:xfrm>
                <a:off x="1764079" y="4334877"/>
                <a:ext cx="137160" cy="59340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EC60539-CEF5-AC35-398F-9D77C12D4C55}"/>
                  </a:ext>
                </a:extLst>
              </p:cNvPr>
              <p:cNvCxnSpPr>
                <a:stCxn id="87" idx="0"/>
              </p:cNvCxnSpPr>
              <p:nvPr/>
            </p:nvCxnSpPr>
            <p:spPr>
              <a:xfrm flipV="1">
                <a:off x="1832659" y="2928455"/>
                <a:ext cx="0" cy="140642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E429790-7C60-DC01-EF68-A063530CB7FC}"/>
                </a:ext>
              </a:extLst>
            </p:cNvPr>
            <p:cNvSpPr txBox="1"/>
            <p:nvPr/>
          </p:nvSpPr>
          <p:spPr>
            <a:xfrm>
              <a:off x="9804153" y="3601956"/>
              <a:ext cx="11146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Learning Session #4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B1541E5-4625-3100-E2AF-5275C570E7AF}"/>
                </a:ext>
              </a:extLst>
            </p:cNvPr>
            <p:cNvSpPr txBox="1"/>
            <p:nvPr/>
          </p:nvSpPr>
          <p:spPr>
            <a:xfrm>
              <a:off x="10424028" y="2866198"/>
              <a:ext cx="11146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Wrap Up Session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495C73-A7BD-0DEA-0944-A75AAB8E5BD7}"/>
                </a:ext>
              </a:extLst>
            </p:cNvPr>
            <p:cNvSpPr txBox="1"/>
            <p:nvPr/>
          </p:nvSpPr>
          <p:spPr>
            <a:xfrm rot="18914501">
              <a:off x="652314" y="1459635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DEC 2023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D55D029-9DFD-6159-76FE-9C09D566CE89}"/>
                </a:ext>
              </a:extLst>
            </p:cNvPr>
            <p:cNvSpPr txBox="1"/>
            <p:nvPr/>
          </p:nvSpPr>
          <p:spPr>
            <a:xfrm rot="18914501">
              <a:off x="1336652" y="1337117"/>
              <a:ext cx="1779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OCT 2024 – MAY 2025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860A1C6-EC71-7F60-4872-DBC1189AC65D}"/>
                </a:ext>
              </a:extLst>
            </p:cNvPr>
            <p:cNvSpPr txBox="1"/>
            <p:nvPr/>
          </p:nvSpPr>
          <p:spPr>
            <a:xfrm rot="18914501">
              <a:off x="2729079" y="1446877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JUN – NOV 2025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56C6E10-14F7-9C3C-78E7-528F5F03B3D6}"/>
                </a:ext>
              </a:extLst>
            </p:cNvPr>
            <p:cNvSpPr txBox="1"/>
            <p:nvPr/>
          </p:nvSpPr>
          <p:spPr>
            <a:xfrm rot="18914501">
              <a:off x="3403828" y="1445715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JUL – SEP 2025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2B3F05A-1B06-759F-B197-18FF622350AB}"/>
                </a:ext>
              </a:extLst>
            </p:cNvPr>
            <p:cNvSpPr txBox="1"/>
            <p:nvPr/>
          </p:nvSpPr>
          <p:spPr>
            <a:xfrm>
              <a:off x="3007917" y="4043289"/>
              <a:ext cx="14178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Monthly Core Planning Team Meetings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342B3B3-4103-CFF5-5CAD-9CB26999DDFA}"/>
                </a:ext>
              </a:extLst>
            </p:cNvPr>
            <p:cNvGrpSpPr/>
            <p:nvPr/>
          </p:nvGrpSpPr>
          <p:grpSpPr>
            <a:xfrm>
              <a:off x="3079338" y="2385339"/>
              <a:ext cx="137160" cy="1645920"/>
              <a:chOff x="1764079" y="2928455"/>
              <a:chExt cx="137160" cy="1535533"/>
            </a:xfrm>
            <a:solidFill>
              <a:srgbClr val="FFFFFF"/>
            </a:solidFill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90CD531-10ED-68BA-571E-A7F9CE3AC07F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29101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B0E368E-B11E-9880-9D25-064F1CDAF4AE}"/>
                  </a:ext>
                </a:extLst>
              </p:cNvPr>
              <p:cNvCxnSpPr>
                <a:stCxn id="102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AA61095-92ED-80EF-6043-386478BD2F5E}"/>
                </a:ext>
              </a:extLst>
            </p:cNvPr>
            <p:cNvGrpSpPr/>
            <p:nvPr/>
          </p:nvGrpSpPr>
          <p:grpSpPr>
            <a:xfrm>
              <a:off x="4445865" y="2385339"/>
              <a:ext cx="137160" cy="457200"/>
              <a:chOff x="1764079" y="2928455"/>
              <a:chExt cx="137160" cy="1999826"/>
            </a:xfrm>
            <a:solidFill>
              <a:srgbClr val="FFFFFF"/>
            </a:solidFill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4F82C39-2FBF-4E08-DB5B-018B0C3894BD}"/>
                  </a:ext>
                </a:extLst>
              </p:cNvPr>
              <p:cNvSpPr/>
              <p:nvPr/>
            </p:nvSpPr>
            <p:spPr>
              <a:xfrm>
                <a:off x="1764079" y="4334877"/>
                <a:ext cx="137160" cy="59340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9C7CE225-784C-2F63-4B8D-EB271E171DC7}"/>
                  </a:ext>
                </a:extLst>
              </p:cNvPr>
              <p:cNvCxnSpPr>
                <a:stCxn id="105" idx="0"/>
              </p:cNvCxnSpPr>
              <p:nvPr/>
            </p:nvCxnSpPr>
            <p:spPr>
              <a:xfrm flipV="1">
                <a:off x="1832659" y="2928455"/>
                <a:ext cx="0" cy="140642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AC65D9C-46C7-A913-5AEA-28FED6FD7E94}"/>
                </a:ext>
              </a:extLst>
            </p:cNvPr>
            <p:cNvSpPr txBox="1"/>
            <p:nvPr/>
          </p:nvSpPr>
          <p:spPr>
            <a:xfrm rot="18914501">
              <a:off x="4103143" y="1454925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JUL 2025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486A4BA-63BA-730B-4D1D-42D676806619}"/>
                </a:ext>
              </a:extLst>
            </p:cNvPr>
            <p:cNvSpPr txBox="1"/>
            <p:nvPr/>
          </p:nvSpPr>
          <p:spPr>
            <a:xfrm rot="18914501">
              <a:off x="4777897" y="1452742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AUG – SEP 2025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F081B89-0D92-37E5-9F70-AF96EEBDE2DF}"/>
                </a:ext>
              </a:extLst>
            </p:cNvPr>
            <p:cNvSpPr txBox="1"/>
            <p:nvPr/>
          </p:nvSpPr>
          <p:spPr>
            <a:xfrm rot="18914501">
              <a:off x="6485893" y="1452744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OCT/NOV 2025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4E842FA-F277-1997-21E6-0A0C5BA7A2E1}"/>
                </a:ext>
              </a:extLst>
            </p:cNvPr>
            <p:cNvSpPr txBox="1"/>
            <p:nvPr/>
          </p:nvSpPr>
          <p:spPr>
            <a:xfrm rot="18914501">
              <a:off x="7169784" y="1386116"/>
              <a:ext cx="167615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NOV/DEC 2025 – SEP 2026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44EB997-B5F4-DF7E-3B3E-B97BAB568210}"/>
                </a:ext>
              </a:extLst>
            </p:cNvPr>
            <p:cNvSpPr txBox="1"/>
            <p:nvPr/>
          </p:nvSpPr>
          <p:spPr>
            <a:xfrm rot="18914501">
              <a:off x="7874371" y="1459635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MAR 2025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7ADA3DC-6FE0-C5EB-693A-2FA1C2DFEA21}"/>
                </a:ext>
              </a:extLst>
            </p:cNvPr>
            <p:cNvSpPr txBox="1"/>
            <p:nvPr/>
          </p:nvSpPr>
          <p:spPr>
            <a:xfrm rot="18914501">
              <a:off x="8793981" y="1457964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SEP 2026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62987B5-083E-78C2-E77B-B578B409D044}"/>
                </a:ext>
              </a:extLst>
            </p:cNvPr>
            <p:cNvSpPr txBox="1"/>
            <p:nvPr/>
          </p:nvSpPr>
          <p:spPr>
            <a:xfrm rot="18914501">
              <a:off x="9468730" y="1456802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MAR 2027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834CCAE-34E6-2423-A2E0-5F9F3657BE00}"/>
                </a:ext>
              </a:extLst>
            </p:cNvPr>
            <p:cNvSpPr txBox="1"/>
            <p:nvPr/>
          </p:nvSpPr>
          <p:spPr>
            <a:xfrm>
              <a:off x="344384" y="5669159"/>
              <a:ext cx="2561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COLLABORATIVE PREWORK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165F40C-CE81-A79F-20DD-91E4100F93A2}"/>
                </a:ext>
              </a:extLst>
            </p:cNvPr>
            <p:cNvSpPr txBox="1"/>
            <p:nvPr/>
          </p:nvSpPr>
          <p:spPr>
            <a:xfrm>
              <a:off x="2916592" y="5676187"/>
              <a:ext cx="372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PREPARATION/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ENROLLMENT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E273997-B770-8A35-D434-CDE80B70DB1C}"/>
                </a:ext>
              </a:extLst>
            </p:cNvPr>
            <p:cNvSpPr txBox="1"/>
            <p:nvPr/>
          </p:nvSpPr>
          <p:spPr>
            <a:xfrm>
              <a:off x="6662787" y="5721289"/>
              <a:ext cx="4730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COLLABORATIVE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(ACTIVE PHASE &amp; SUSTAINABILITY)*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FC4C19F-4F3B-2044-34E1-5B5239F25EB5}"/>
                </a:ext>
              </a:extLst>
            </p:cNvPr>
            <p:cNvSpPr txBox="1"/>
            <p:nvPr/>
          </p:nvSpPr>
          <p:spPr>
            <a:xfrm>
              <a:off x="11358141" y="5776303"/>
              <a:ext cx="881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Century Gothic" panose="020B0502020202020204" pitchFamily="34" charset="0"/>
                </a:rPr>
                <a:t>*Sustainability phase will run from Sep 2026-Sep 2027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577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51E83D-641A-0B34-D5A7-6D61514AAB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Joining the CARE Collaborative will help you…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E09A2-0676-6D96-1F70-FABD44D0A5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1300" y="1358944"/>
            <a:ext cx="9169400" cy="4903950"/>
          </a:xfrm>
        </p:spPr>
        <p:txBody>
          <a:bodyPr/>
          <a:lstStyle/>
          <a:p>
            <a:r>
              <a:rPr lang="en-US" sz="1800" b="1" dirty="0"/>
              <a:t>Benefit from a Statewide Learning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Connect with other NICUs across California to share strategies, troubleshoot challenges, and accelerate progress through collective learning and support.</a:t>
            </a:r>
          </a:p>
          <a:p>
            <a:r>
              <a:rPr lang="en-US" sz="1800" b="1" dirty="0"/>
              <a:t>Build and Sustain Quality Improvement 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Gain access to coaching, tools, data, and best practices that strengthen your team’s ability to test and implement improvements in care delivery.</a:t>
            </a:r>
          </a:p>
          <a:p>
            <a:r>
              <a:rPr lang="en-US" sz="1800" b="1" dirty="0"/>
              <a:t>Enhance Staff Engagement and Team Wellness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Research shows that participation in meaningful QI work fosters a sense of purpose, promotes interprofessional collaboration, and reduces staff burnout.</a:t>
            </a:r>
          </a:p>
          <a:p>
            <a:r>
              <a:rPr lang="en-US" sz="1800" b="1" dirty="0"/>
              <a:t>Strengthen Care Coordination and Discharge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Improve processes for identifying and addressing health-related social needs, leading to safer, more seamless transitions to home. </a:t>
            </a:r>
          </a:p>
          <a:p>
            <a:r>
              <a:rPr lang="en-US" sz="1800" b="1" dirty="0"/>
              <a:t>Improve Family Experience and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Support holistic, family-centered care that recognizes and responds to the challenges NICU families face.</a:t>
            </a:r>
          </a:p>
        </p:txBody>
      </p:sp>
    </p:spTree>
    <p:extLst>
      <p:ext uri="{BB962C8B-B14F-4D97-AF65-F5344CB8AC3E}">
        <p14:creationId xmlns:p14="http://schemas.microsoft.com/office/powerpoint/2010/main" val="342436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7572F0-52D2-D1DE-DDE5-F7875EA75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CPQCC CARE Fees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7BAD85F-A4B2-6BD4-2ECC-B5411E019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265554"/>
              </p:ext>
            </p:extLst>
          </p:nvPr>
        </p:nvGraphicFramePr>
        <p:xfrm>
          <a:off x="701039" y="1847951"/>
          <a:ext cx="10789921" cy="2341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666">
                  <a:extLst>
                    <a:ext uri="{9D8B030D-6E8A-4147-A177-3AD203B41FA5}">
                      <a16:colId xmlns:a16="http://schemas.microsoft.com/office/drawing/2014/main" val="3160352808"/>
                    </a:ext>
                  </a:extLst>
                </a:gridCol>
                <a:gridCol w="3940666">
                  <a:extLst>
                    <a:ext uri="{9D8B030D-6E8A-4147-A177-3AD203B41FA5}">
                      <a16:colId xmlns:a16="http://schemas.microsoft.com/office/drawing/2014/main" val="1276563976"/>
                    </a:ext>
                  </a:extLst>
                </a:gridCol>
                <a:gridCol w="4116589">
                  <a:extLst>
                    <a:ext uri="{9D8B030D-6E8A-4147-A177-3AD203B41FA5}">
                      <a16:colId xmlns:a16="http://schemas.microsoft.com/office/drawing/2014/main" val="3838318626"/>
                    </a:ext>
                  </a:extLst>
                </a:gridCol>
              </a:tblGrid>
              <a:tr h="855153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CPQCC NICU Level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Standard Registration + IP26 Fees*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Safety Net Discounted + IP26 Fees*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75710425"/>
                  </a:ext>
                </a:extLst>
              </a:tr>
              <a:tr h="495445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Regional 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entury Gothic" panose="020B0502020202020204" pitchFamily="34" charset="0"/>
                        </a:rPr>
                        <a:t>$10,540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$8,040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551826"/>
                  </a:ext>
                </a:extLst>
              </a:tr>
              <a:tr h="495445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Community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$9,040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$7,040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7606437"/>
                  </a:ext>
                </a:extLst>
              </a:tr>
              <a:tr h="495445">
                <a:tc>
                  <a:txBody>
                    <a:bodyPr/>
                    <a:lstStyle/>
                    <a:p>
                      <a:pPr fontAlgn="t"/>
                      <a:r>
                        <a:rPr lang="en-US" b="1">
                          <a:effectLst/>
                          <a:latin typeface="Century Gothic" panose="020B0502020202020204" pitchFamily="34" charset="0"/>
                        </a:rPr>
                        <a:t>Intermediate</a:t>
                      </a:r>
                      <a:endParaRPr lang="en-US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$6,540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$5,040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24162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4ECF0E2-FE3F-6AE8-ED8C-81C5888FF037}"/>
              </a:ext>
            </a:extLst>
          </p:cNvPr>
          <p:cNvSpPr/>
          <p:nvPr/>
        </p:nvSpPr>
        <p:spPr>
          <a:xfrm>
            <a:off x="7373818" y="1855379"/>
            <a:ext cx="4117141" cy="234148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E70BD-0868-69FF-C773-35713A25F7F9}"/>
              </a:ext>
            </a:extLst>
          </p:cNvPr>
          <p:cNvSpPr txBox="1"/>
          <p:nvPr/>
        </p:nvSpPr>
        <p:spPr>
          <a:xfrm>
            <a:off x="701039" y="4806461"/>
            <a:ext cx="107899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Flexible registration built for regional, community, and intermediate NICUS.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Includes CARE Registration fees + CPQCC Improvement Palooza (IP) 2026 access for three team members*.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Designed for teams driving change. </a:t>
            </a:r>
          </a:p>
        </p:txBody>
      </p:sp>
    </p:spTree>
    <p:extLst>
      <p:ext uri="{BB962C8B-B14F-4D97-AF65-F5344CB8AC3E}">
        <p14:creationId xmlns:p14="http://schemas.microsoft.com/office/powerpoint/2010/main" val="3687747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BBB388-DB3B-50CB-5455-6A52358E8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1">
            <a:noAutofit/>
          </a:bodyPr>
          <a:lstStyle/>
          <a:p>
            <a:r>
              <a:rPr lang="en-US" dirty="0">
                <a:latin typeface="Century Gothic"/>
                <a:cs typeface="Gill Sans SemiBold"/>
              </a:rPr>
              <a:t>Join Us Now!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D011C-5AEA-160D-BF9D-3D1CFDB25A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9580" y="1457573"/>
            <a:ext cx="4552330" cy="1555442"/>
          </a:xfrm>
        </p:spPr>
        <p:txBody>
          <a:bodyPr lIns="91440" tIns="45720" rIns="91440" bIns="45720" anchor="t"/>
          <a:lstStyle/>
          <a:p>
            <a:r>
              <a:rPr lang="en-US" sz="2400" dirty="0"/>
              <a:t>Sign up using the QR code or the link below.</a:t>
            </a:r>
          </a:p>
          <a:p>
            <a:r>
              <a:rPr lang="en-US" sz="2400" b="1" dirty="0"/>
              <a:t>Registration closes September 10, 2025.</a:t>
            </a:r>
          </a:p>
          <a:p>
            <a:pPr algn="ctr"/>
            <a:endParaRPr lang="en-US" sz="2400" b="1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21480EC-886A-20D2-F32D-1EDF36731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" b="150"/>
          <a:stretch>
            <a:fillRect/>
          </a:stretch>
        </p:blipFill>
        <p:spPr>
          <a:xfrm>
            <a:off x="1039580" y="3157399"/>
            <a:ext cx="1852062" cy="185206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843884-4042-E2BF-E91D-7D4A28678CD6}"/>
              </a:ext>
            </a:extLst>
          </p:cNvPr>
          <p:cNvSpPr txBox="1">
            <a:spLocks/>
          </p:cNvSpPr>
          <p:nvPr/>
        </p:nvSpPr>
        <p:spPr>
          <a:xfrm>
            <a:off x="1039580" y="5153846"/>
            <a:ext cx="4834631" cy="4931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rgbClr val="614B7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D8C9E"/>
                </a:solidFill>
                <a:latin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https://stanforduniversity.qualtrics.com/jfe/form/SV_6kResmjD5dqFXO6 </a:t>
            </a:r>
            <a:endParaRPr lang="en-US" dirty="0">
              <a:solidFill>
                <a:srgbClr val="2D8C9E"/>
              </a:solidFill>
              <a:latin typeface="Century Gothic"/>
            </a:endParaRPr>
          </a:p>
          <a:p>
            <a:endParaRPr lang="en-US" dirty="0">
              <a:solidFill>
                <a:srgbClr val="2D8C9E"/>
              </a:solidFill>
            </a:endParaRPr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42CF8D-7262-9A29-6B85-23B7912AFFD2}"/>
              </a:ext>
            </a:extLst>
          </p:cNvPr>
          <p:cNvSpPr txBox="1">
            <a:spLocks/>
          </p:cNvSpPr>
          <p:nvPr/>
        </p:nvSpPr>
        <p:spPr>
          <a:xfrm>
            <a:off x="6600090" y="1457573"/>
            <a:ext cx="4552330" cy="29268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rgbClr val="614B7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Want more information on CPQCC, the CARE Collaborative, or the CARE team?</a:t>
            </a:r>
          </a:p>
          <a:p>
            <a:endParaRPr lang="en-US" sz="2400" dirty="0"/>
          </a:p>
          <a:p>
            <a:r>
              <a:rPr lang="en-US" sz="2400" b="1" dirty="0"/>
              <a:t>Visit our website:</a:t>
            </a:r>
          </a:p>
          <a:p>
            <a:r>
              <a:rPr lang="en-US" dirty="0">
                <a:solidFill>
                  <a:srgbClr val="2D8C9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https://cpqcc.org/collaborating-access-and-resources-early-life-care-collaborative</a:t>
            </a:r>
            <a:r>
              <a:rPr lang="en-US" dirty="0">
                <a:solidFill>
                  <a:srgbClr val="2D8C9E"/>
                </a:solidFill>
              </a:rPr>
              <a:t> </a:t>
            </a:r>
          </a:p>
          <a:p>
            <a:endParaRPr lang="en-US" sz="2000" dirty="0">
              <a:solidFill>
                <a:srgbClr val="2D8C9E"/>
              </a:solidFill>
            </a:endParaRPr>
          </a:p>
          <a:p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4638AD-D684-E3D4-51E7-0973C6C154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92615" y="1172308"/>
            <a:ext cx="1324708" cy="187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0BD80-B771-10B8-F76A-692D94310B7A}"/>
              </a:ext>
            </a:extLst>
          </p:cNvPr>
          <p:cNvSpPr/>
          <p:nvPr/>
        </p:nvSpPr>
        <p:spPr>
          <a:xfrm flipH="1">
            <a:off x="6096000" y="1142999"/>
            <a:ext cx="0" cy="5134707"/>
          </a:xfrm>
          <a:prstGeom prst="rect">
            <a:avLst/>
          </a:prstGeom>
          <a:solidFill>
            <a:srgbClr val="2D8C9E"/>
          </a:solidFill>
          <a:ln w="38100">
            <a:solidFill>
              <a:srgbClr val="2D8C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PQCC Color Palette">
      <a:dk1>
        <a:srgbClr val="443560"/>
      </a:dk1>
      <a:lt1>
        <a:srgbClr val="FFFFFF"/>
      </a:lt1>
      <a:dk2>
        <a:srgbClr val="1B7F81"/>
      </a:dk2>
      <a:lt2>
        <a:srgbClr val="E7E6E6"/>
      </a:lt2>
      <a:accent1>
        <a:srgbClr val="443560"/>
      </a:accent1>
      <a:accent2>
        <a:srgbClr val="443560"/>
      </a:accent2>
      <a:accent3>
        <a:srgbClr val="1B7F81"/>
      </a:accent3>
      <a:accent4>
        <a:srgbClr val="ED9B36"/>
      </a:accent4>
      <a:accent5>
        <a:srgbClr val="E9E7E6"/>
      </a:accent5>
      <a:accent6>
        <a:srgbClr val="A2A2A2"/>
      </a:accent6>
      <a:hlink>
        <a:srgbClr val="FFFEFE"/>
      </a:hlink>
      <a:folHlink>
        <a:srgbClr val="ED9B36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QCC Slide Template" id="{973FB4DD-6545-F741-9BD1-521748D741D2}" vid="{ED96D406-5184-8147-970D-7301B50D71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2365</TotalTime>
  <Words>1617</Words>
  <Application>Microsoft Macintosh PowerPoint</Application>
  <PresentationFormat>Widescreen</PresentationFormat>
  <Paragraphs>196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Garamond</vt:lpstr>
      <vt:lpstr>Gill Sans</vt:lpstr>
      <vt:lpstr>Gill Sans SemiBold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Alexander Liang</dc:creator>
  <cp:lastModifiedBy>Alexander Liang</cp:lastModifiedBy>
  <cp:revision>18</cp:revision>
  <dcterms:created xsi:type="dcterms:W3CDTF">2025-07-19T14:58:37Z</dcterms:created>
  <dcterms:modified xsi:type="dcterms:W3CDTF">2025-08-01T20:42:16Z</dcterms:modified>
</cp:coreProperties>
</file>